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handoutMasterIdLst>
    <p:handoutMasterId r:id="rId12"/>
  </p:handoutMasterIdLst>
  <p:sldIdLst>
    <p:sldId id="293" r:id="rId2"/>
    <p:sldId id="282" r:id="rId3"/>
    <p:sldId id="294" r:id="rId4"/>
    <p:sldId id="286" r:id="rId5"/>
    <p:sldId id="285" r:id="rId6"/>
    <p:sldId id="287" r:id="rId7"/>
    <p:sldId id="289" r:id="rId8"/>
    <p:sldId id="290" r:id="rId9"/>
    <p:sldId id="292" r:id="rId10"/>
    <p:sldId id="291" r:id="rId11"/>
  </p:sldIdLst>
  <p:sldSz cx="9144000" cy="6858000" type="screen4x3"/>
  <p:notesSz cx="10234613" cy="70993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スタイル (中間)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712" autoAdjust="0"/>
    <p:restoredTop sz="97048" autoAdjust="0"/>
  </p:normalViewPr>
  <p:slideViewPr>
    <p:cSldViewPr>
      <p:cViewPr varScale="1">
        <p:scale>
          <a:sx n="96" d="100"/>
          <a:sy n="96" d="100"/>
        </p:scale>
        <p:origin x="867" y="54"/>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1"/>
            <a:ext cx="4436114" cy="355363"/>
          </a:xfrm>
          <a:prstGeom prst="rect">
            <a:avLst/>
          </a:prstGeom>
        </p:spPr>
        <p:txBody>
          <a:bodyPr vert="horz" lIns="94768" tIns="47384" rIns="94768" bIns="47384"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5796110" y="1"/>
            <a:ext cx="4436114" cy="355363"/>
          </a:xfrm>
          <a:prstGeom prst="rect">
            <a:avLst/>
          </a:prstGeom>
        </p:spPr>
        <p:txBody>
          <a:bodyPr vert="horz" lIns="94768" tIns="47384" rIns="94768" bIns="47384" rtlCol="0"/>
          <a:lstStyle>
            <a:lvl1pPr algn="r">
              <a:defRPr sz="1200"/>
            </a:lvl1pPr>
          </a:lstStyle>
          <a:p>
            <a:fld id="{0800C0BC-9263-41E6-AA41-B22DD18C8531}" type="datetimeFigureOut">
              <a:rPr kumimoji="1" lang="ja-JP" altLang="en-US" smtClean="0"/>
              <a:t>2022/11/21</a:t>
            </a:fld>
            <a:endParaRPr kumimoji="1" lang="ja-JP" altLang="en-US"/>
          </a:p>
        </p:txBody>
      </p:sp>
      <p:sp>
        <p:nvSpPr>
          <p:cNvPr id="4" name="フッター プレースホルダー 3"/>
          <p:cNvSpPr>
            <a:spLocks noGrp="1"/>
          </p:cNvSpPr>
          <p:nvPr>
            <p:ph type="ftr" sz="quarter" idx="2"/>
          </p:nvPr>
        </p:nvSpPr>
        <p:spPr>
          <a:xfrm>
            <a:off x="1" y="6742803"/>
            <a:ext cx="4436114" cy="355362"/>
          </a:xfrm>
          <a:prstGeom prst="rect">
            <a:avLst/>
          </a:prstGeom>
        </p:spPr>
        <p:txBody>
          <a:bodyPr vert="horz" lIns="94768" tIns="47384" rIns="94768" bIns="47384"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5796110" y="6742803"/>
            <a:ext cx="4436114" cy="355362"/>
          </a:xfrm>
          <a:prstGeom prst="rect">
            <a:avLst/>
          </a:prstGeom>
        </p:spPr>
        <p:txBody>
          <a:bodyPr vert="horz" lIns="94768" tIns="47384" rIns="94768" bIns="47384" rtlCol="0" anchor="b"/>
          <a:lstStyle>
            <a:lvl1pPr algn="r">
              <a:defRPr sz="1200"/>
            </a:lvl1pPr>
          </a:lstStyle>
          <a:p>
            <a:fld id="{99A3E707-3B77-4282-8F6F-9936C0EEF1F1}" type="slidenum">
              <a:rPr kumimoji="1" lang="ja-JP" altLang="en-US" smtClean="0"/>
              <a:t>‹#›</a:t>
            </a:fld>
            <a:endParaRPr kumimoji="1" lang="ja-JP" altLang="en-US"/>
          </a:p>
        </p:txBody>
      </p:sp>
    </p:spTree>
    <p:extLst>
      <p:ext uri="{BB962C8B-B14F-4D97-AF65-F5344CB8AC3E}">
        <p14:creationId xmlns:p14="http://schemas.microsoft.com/office/powerpoint/2010/main" val="3321474510"/>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タイトル スライド">
    <p:spTree>
      <p:nvGrpSpPr>
        <p:cNvPr id="1" name=""/>
        <p:cNvGrpSpPr/>
        <p:nvPr/>
      </p:nvGrpSpPr>
      <p:grpSpPr>
        <a:xfrm>
          <a:off x="0" y="0"/>
          <a:ext cx="0" cy="0"/>
          <a:chOff x="0" y="0"/>
          <a:chExt cx="0" cy="0"/>
        </a:xfrm>
      </p:grpSpPr>
    </p:spTree>
    <p:extLst>
      <p:ext uri="{BB962C8B-B14F-4D97-AF65-F5344CB8AC3E}">
        <p14:creationId xmlns:p14="http://schemas.microsoft.com/office/powerpoint/2010/main" val="53621859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Line 20"/>
          <p:cNvSpPr>
            <a:spLocks noChangeShapeType="1"/>
          </p:cNvSpPr>
          <p:nvPr userDrawn="1"/>
        </p:nvSpPr>
        <p:spPr bwMode="auto">
          <a:xfrm>
            <a:off x="76200" y="304800"/>
            <a:ext cx="8991600" cy="0"/>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pic>
        <p:nvPicPr>
          <p:cNvPr id="8" name="Picture 22" descr="logo_yoko"/>
          <p:cNvPicPr>
            <a:picLocks noChangeAspect="1" noChangeArrowheads="1"/>
          </p:cNvPicPr>
          <p:nvPr userDrawn="1"/>
        </p:nvPicPr>
        <p:blipFill>
          <a:blip r:embed="rId3" cstate="screen">
            <a:extLst>
              <a:ext uri="{28A0092B-C50C-407E-A947-70E740481C1C}">
                <a14:useLocalDpi xmlns:a14="http://schemas.microsoft.com/office/drawing/2010/main"/>
              </a:ext>
            </a:extLst>
          </a:blip>
          <a:srcRect/>
          <a:stretch>
            <a:fillRect/>
          </a:stretch>
        </p:blipFill>
        <p:spPr bwMode="auto">
          <a:xfrm>
            <a:off x="241300" y="6524625"/>
            <a:ext cx="2065338"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Line 19"/>
          <p:cNvSpPr>
            <a:spLocks noChangeShapeType="1"/>
          </p:cNvSpPr>
          <p:nvPr userDrawn="1"/>
        </p:nvSpPr>
        <p:spPr bwMode="auto">
          <a:xfrm>
            <a:off x="76200" y="6478588"/>
            <a:ext cx="8991600" cy="0"/>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4" name="テキスト ボックス 13"/>
          <p:cNvSpPr txBox="1"/>
          <p:nvPr userDrawn="1"/>
        </p:nvSpPr>
        <p:spPr>
          <a:xfrm>
            <a:off x="6300192" y="6515164"/>
            <a:ext cx="2802370" cy="307777"/>
          </a:xfrm>
          <a:prstGeom prst="rect">
            <a:avLst/>
          </a:prstGeom>
          <a:noFill/>
        </p:spPr>
        <p:txBody>
          <a:bodyPr wrap="none" rtlCol="0">
            <a:spAutoFit/>
          </a:bodyPr>
          <a:lstStyle/>
          <a:p>
            <a:r>
              <a:rPr kumimoji="1" lang="en-US" altLang="ja-JP" sz="1400" b="1" i="1" dirty="0">
                <a:latin typeface="Times New Roman" panose="02020603050405020304" pitchFamily="18" charset="0"/>
                <a:ea typeface="Arial Unicode MS" panose="020B0604020202020204" pitchFamily="50" charset="-128"/>
                <a:cs typeface="Times New Roman" panose="02020603050405020304" pitchFamily="18" charset="0"/>
              </a:rPr>
              <a:t>Space and Shock Engineering Lab.</a:t>
            </a:r>
            <a:endParaRPr kumimoji="1" lang="ja-JP" altLang="en-US" sz="1400" b="1" i="1" dirty="0">
              <a:latin typeface="Times New Roman" panose="02020603050405020304" pitchFamily="18" charset="0"/>
              <a:ea typeface="Arial Unicode MS" panose="020B0604020202020204" pitchFamily="50" charset="-128"/>
              <a:cs typeface="Times New Roman" panose="02020603050405020304" pitchFamily="18" charset="0"/>
            </a:endParaRPr>
          </a:p>
        </p:txBody>
      </p:sp>
      <p:pic>
        <p:nvPicPr>
          <p:cNvPr id="15" name="Picture 9" descr="C:\Users\P67A\Desktop\labmark_color.jpg"/>
          <p:cNvPicPr>
            <a:picLocks noChangeAspect="1" noChangeArrowheads="1"/>
          </p:cNvPicPr>
          <p:nvPr userDrawn="1"/>
        </p:nvPicPr>
        <p:blipFill>
          <a:blip r:embed="rId4" cstate="screen">
            <a:extLst>
              <a:ext uri="{28A0092B-C50C-407E-A947-70E740481C1C}">
                <a14:useLocalDpi xmlns:a14="http://schemas.microsoft.com/office/drawing/2010/main"/>
              </a:ext>
            </a:extLst>
          </a:blip>
          <a:srcRect/>
          <a:stretch>
            <a:fillRect/>
          </a:stretch>
        </p:blipFill>
        <p:spPr bwMode="auto">
          <a:xfrm>
            <a:off x="6012160" y="6499056"/>
            <a:ext cx="360363"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テキスト ボックス 9"/>
          <p:cNvSpPr txBox="1"/>
          <p:nvPr userDrawn="1"/>
        </p:nvSpPr>
        <p:spPr>
          <a:xfrm>
            <a:off x="5366504" y="0"/>
            <a:ext cx="3848618" cy="307777"/>
          </a:xfrm>
          <a:prstGeom prst="rect">
            <a:avLst/>
          </a:prstGeom>
          <a:noFill/>
        </p:spPr>
        <p:txBody>
          <a:bodyPr wrap="none" rtlCol="0">
            <a:spAutoFit/>
          </a:bodyPr>
          <a:lstStyle/>
          <a:p>
            <a:r>
              <a:rPr kumimoji="1" lang="en-US" altLang="ja-JP" sz="1400" i="1" dirty="0">
                <a:latin typeface="Times New Roman" panose="02020603050405020304" pitchFamily="18" charset="0"/>
                <a:ea typeface="ＭＳ Ｐ明朝" panose="02020600040205080304" pitchFamily="18" charset="-128"/>
                <a:cs typeface="Times New Roman" panose="02020603050405020304" pitchFamily="18" charset="0"/>
              </a:rPr>
              <a:t>2022</a:t>
            </a:r>
            <a:r>
              <a:rPr kumimoji="1" lang="ja-JP" altLang="en-US" sz="1400" i="1" dirty="0">
                <a:latin typeface="Times New Roman" panose="02020603050405020304" pitchFamily="18" charset="0"/>
                <a:ea typeface="ＭＳ Ｐ明朝" panose="02020600040205080304" pitchFamily="18" charset="-128"/>
                <a:cs typeface="Times New Roman" panose="02020603050405020304" pitchFamily="18" charset="0"/>
              </a:rPr>
              <a:t>年</a:t>
            </a:r>
            <a:r>
              <a:rPr kumimoji="1" lang="en-US" altLang="ja-JP" sz="1400" i="1" dirty="0">
                <a:latin typeface="Times New Roman" panose="02020603050405020304" pitchFamily="18" charset="0"/>
                <a:ea typeface="ＭＳ Ｐ明朝" panose="02020600040205080304" pitchFamily="18" charset="-128"/>
                <a:cs typeface="Times New Roman" panose="02020603050405020304" pitchFamily="18" charset="0"/>
              </a:rPr>
              <a:t>11</a:t>
            </a:r>
            <a:r>
              <a:rPr kumimoji="1" lang="ja-JP" altLang="en-US" sz="1400" i="1" dirty="0">
                <a:latin typeface="Times New Roman" panose="02020603050405020304" pitchFamily="18" charset="0"/>
                <a:ea typeface="ＭＳ Ｐ明朝" panose="02020600040205080304" pitchFamily="18" charset="-128"/>
                <a:cs typeface="Times New Roman" panose="02020603050405020304" pitchFamily="18" charset="0"/>
              </a:rPr>
              <a:t>月</a:t>
            </a:r>
            <a:r>
              <a:rPr kumimoji="1" lang="en-US" altLang="ja-JP" sz="1400" i="1" dirty="0">
                <a:latin typeface="Times New Roman" panose="02020603050405020304" pitchFamily="18" charset="0"/>
                <a:ea typeface="ＭＳ Ｐ明朝" panose="02020600040205080304" pitchFamily="18" charset="-128"/>
                <a:cs typeface="Times New Roman" panose="02020603050405020304" pitchFamily="18" charset="0"/>
              </a:rPr>
              <a:t>21</a:t>
            </a:r>
            <a:r>
              <a:rPr kumimoji="1" lang="ja-JP" altLang="en-US" sz="1400" i="1" dirty="0">
                <a:latin typeface="Times New Roman" panose="02020603050405020304" pitchFamily="18" charset="0"/>
                <a:ea typeface="ＭＳ Ｐ明朝" panose="02020600040205080304" pitchFamily="18" charset="-128"/>
                <a:cs typeface="Times New Roman" panose="02020603050405020304" pitchFamily="18" charset="0"/>
              </a:rPr>
              <a:t>日（月）宇宙開発</a:t>
            </a:r>
            <a:r>
              <a:rPr kumimoji="1" lang="en-US" altLang="ja-JP" sz="1400" i="1" dirty="0">
                <a:latin typeface="Times New Roman" panose="02020603050405020304" pitchFamily="18" charset="0"/>
                <a:ea typeface="ＭＳ Ｐ明朝" panose="02020600040205080304" pitchFamily="18" charset="-128"/>
                <a:cs typeface="Times New Roman" panose="02020603050405020304" pitchFamily="18" charset="0"/>
              </a:rPr>
              <a:t>B</a:t>
            </a:r>
            <a:r>
              <a:rPr kumimoji="1" lang="ja-JP" altLang="en-US" sz="1400" i="1" dirty="0">
                <a:latin typeface="Times New Roman" panose="02020603050405020304" pitchFamily="18" charset="0"/>
                <a:ea typeface="ＭＳ Ｐ明朝" panose="02020600040205080304" pitchFamily="18" charset="-128"/>
                <a:cs typeface="Times New Roman" panose="02020603050405020304" pitchFamily="18" charset="0"/>
              </a:rPr>
              <a:t>実行委員会＃１</a:t>
            </a:r>
          </a:p>
        </p:txBody>
      </p:sp>
    </p:spTree>
    <p:extLst>
      <p:ext uri="{BB962C8B-B14F-4D97-AF65-F5344CB8AC3E}">
        <p14:creationId xmlns:p14="http://schemas.microsoft.com/office/powerpoint/2010/main" val="92215352"/>
      </p:ext>
    </p:extLst>
  </p:cSld>
  <p:clrMap bg1="lt1" tx1="dk1" bg2="lt2" tx2="dk2" accent1="accent1" accent2="accent2" accent3="accent3" accent4="accent4" accent5="accent5" accent6="accent6" hlink="hlink" folHlink="folHlink"/>
  <p:sldLayoutIdLst>
    <p:sldLayoutId id="2147483649" r:id="rId1"/>
  </p:sldLayoutIdLst>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a:extLst>
              <a:ext uri="{FF2B5EF4-FFF2-40B4-BE49-F238E27FC236}">
                <a16:creationId xmlns:a16="http://schemas.microsoft.com/office/drawing/2014/main" id="{70D2FD78-EB87-4D3B-AF3B-2182F7DE37EA}"/>
              </a:ext>
            </a:extLst>
          </p:cNvPr>
          <p:cNvSpPr/>
          <p:nvPr/>
        </p:nvSpPr>
        <p:spPr>
          <a:xfrm>
            <a:off x="323528" y="548680"/>
            <a:ext cx="8208912" cy="4832092"/>
          </a:xfrm>
          <a:prstGeom prst="rect">
            <a:avLst/>
          </a:prstGeom>
        </p:spPr>
        <p:txBody>
          <a:bodyPr wrap="square">
            <a:spAutoFit/>
          </a:bodyPr>
          <a:lstStyle/>
          <a:p>
            <a:r>
              <a:rPr lang="ja-JP" altLang="en-US" sz="2800" dirty="0">
                <a:latin typeface="ＭＳ Ｐゴシック" panose="020B0600070205080204" pitchFamily="50" charset="-128"/>
              </a:rPr>
              <a:t>宇宙開発ビジネス交流会</a:t>
            </a:r>
            <a:endParaRPr lang="en-US" altLang="ja-JP" sz="2800" dirty="0">
              <a:latin typeface="ＭＳ Ｐゴシック" panose="020B0600070205080204" pitchFamily="50" charset="-128"/>
            </a:endParaRPr>
          </a:p>
          <a:p>
            <a:r>
              <a:rPr lang="ja-JP" altLang="en-US" sz="2800" dirty="0">
                <a:latin typeface="ＭＳ Ｐゴシック" panose="020B0600070205080204" pitchFamily="50" charset="-128"/>
              </a:rPr>
              <a:t>　第一回　実行委員会</a:t>
            </a:r>
            <a:endParaRPr lang="en-US" altLang="ja-JP" sz="2800" dirty="0">
              <a:latin typeface="ＭＳ Ｐゴシック" panose="020B0600070205080204" pitchFamily="50" charset="-128"/>
            </a:endParaRPr>
          </a:p>
          <a:p>
            <a:endParaRPr lang="en-US" altLang="ja-JP" sz="2800" dirty="0">
              <a:latin typeface="ＭＳ Ｐゴシック" panose="020B0600070205080204" pitchFamily="50" charset="-128"/>
            </a:endParaRPr>
          </a:p>
          <a:p>
            <a:r>
              <a:rPr lang="ja-JP" altLang="en-US" sz="2800" dirty="0">
                <a:latin typeface="ＭＳ Ｐゴシック" panose="020B0600070205080204" pitchFamily="50" charset="-128"/>
              </a:rPr>
              <a:t>日時：</a:t>
            </a:r>
            <a:r>
              <a:rPr lang="en-US" altLang="ja-JP" sz="2800" dirty="0">
                <a:latin typeface="ＭＳ Ｐゴシック" panose="020B0600070205080204" pitchFamily="50" charset="-128"/>
              </a:rPr>
              <a:t>2022</a:t>
            </a:r>
            <a:r>
              <a:rPr lang="ja-JP" altLang="en-US" sz="2800" dirty="0">
                <a:latin typeface="ＭＳ Ｐゴシック" panose="020B0600070205080204" pitchFamily="50" charset="-128"/>
              </a:rPr>
              <a:t>年</a:t>
            </a:r>
            <a:r>
              <a:rPr lang="en-US" altLang="ja-JP" sz="2800" dirty="0">
                <a:latin typeface="ＭＳ Ｐゴシック" panose="020B0600070205080204" pitchFamily="50" charset="-128"/>
              </a:rPr>
              <a:t>11</a:t>
            </a:r>
            <a:r>
              <a:rPr lang="ja-JP" altLang="en-US" sz="2800" dirty="0">
                <a:latin typeface="ＭＳ Ｐゴシック" panose="020B0600070205080204" pitchFamily="50" charset="-128"/>
              </a:rPr>
              <a:t>月</a:t>
            </a:r>
            <a:r>
              <a:rPr lang="en-US" altLang="ja-JP" sz="2800" dirty="0">
                <a:latin typeface="ＭＳ Ｐゴシック" panose="020B0600070205080204" pitchFamily="50" charset="-128"/>
              </a:rPr>
              <a:t>21</a:t>
            </a:r>
            <a:r>
              <a:rPr lang="ja-JP" altLang="en-US" sz="2800" dirty="0">
                <a:latin typeface="ＭＳ Ｐゴシック" panose="020B0600070205080204" pitchFamily="50" charset="-128"/>
              </a:rPr>
              <a:t>日（月）</a:t>
            </a:r>
            <a:r>
              <a:rPr lang="en-US" altLang="ja-JP" sz="2800" dirty="0">
                <a:latin typeface="ＭＳ Ｐゴシック" panose="020B0600070205080204" pitchFamily="50" charset="-128"/>
              </a:rPr>
              <a:t>13:30</a:t>
            </a:r>
            <a:r>
              <a:rPr lang="ja-JP" altLang="en-US" sz="2800" dirty="0">
                <a:latin typeface="ＭＳ Ｐゴシック" panose="020B0600070205080204" pitchFamily="50" charset="-128"/>
              </a:rPr>
              <a:t>～</a:t>
            </a:r>
            <a:endParaRPr lang="en-US" altLang="ja-JP" sz="2800" dirty="0">
              <a:latin typeface="ＭＳ Ｐゴシック" panose="020B0600070205080204" pitchFamily="50" charset="-128"/>
            </a:endParaRPr>
          </a:p>
          <a:p>
            <a:r>
              <a:rPr lang="ja-JP" altLang="en-US" sz="2800" dirty="0">
                <a:latin typeface="ＭＳ Ｐゴシック" panose="020B0600070205080204" pitchFamily="50" charset="-128"/>
              </a:rPr>
              <a:t>場所：オンライン（</a:t>
            </a:r>
            <a:r>
              <a:rPr lang="en-US" altLang="ja-JP" sz="2800" dirty="0">
                <a:latin typeface="ＭＳ Ｐゴシック" panose="020B0600070205080204" pitchFamily="50" charset="-128"/>
              </a:rPr>
              <a:t>ZOOM</a:t>
            </a:r>
            <a:r>
              <a:rPr lang="ja-JP" altLang="en-US" sz="2800" dirty="0">
                <a:latin typeface="ＭＳ Ｐゴシック" panose="020B0600070205080204" pitchFamily="50" charset="-128"/>
              </a:rPr>
              <a:t>）</a:t>
            </a:r>
            <a:endParaRPr lang="en-US" altLang="ja-JP" sz="2800" dirty="0">
              <a:latin typeface="ＭＳ Ｐゴシック" panose="020B0600070205080204" pitchFamily="50" charset="-128"/>
            </a:endParaRPr>
          </a:p>
          <a:p>
            <a:endParaRPr lang="en-US" altLang="ja-JP" sz="2800" dirty="0">
              <a:latin typeface="ＭＳ Ｐゴシック" panose="020B0600070205080204" pitchFamily="50" charset="-128"/>
            </a:endParaRPr>
          </a:p>
          <a:p>
            <a:r>
              <a:rPr lang="ja-JP" altLang="en-US" sz="2800" dirty="0">
                <a:latin typeface="ＭＳ Ｐゴシック" panose="020B0600070205080204" pitchFamily="50" charset="-128"/>
              </a:rPr>
              <a:t>本日の内容</a:t>
            </a:r>
            <a:endParaRPr lang="en-US" altLang="ja-JP" sz="2800" dirty="0">
              <a:latin typeface="ＭＳ Ｐゴシック" panose="020B0600070205080204" pitchFamily="50" charset="-128"/>
            </a:endParaRPr>
          </a:p>
          <a:p>
            <a:r>
              <a:rPr lang="ja-JP" altLang="en-US" sz="2800" dirty="0">
                <a:latin typeface="ＭＳ Ｐゴシック" panose="020B0600070205080204" pitchFamily="50" charset="-128"/>
              </a:rPr>
              <a:t>　１．自己紹介</a:t>
            </a:r>
            <a:endParaRPr lang="en-US" altLang="ja-JP" sz="2800" dirty="0">
              <a:latin typeface="ＭＳ Ｐゴシック" panose="020B0600070205080204" pitchFamily="50" charset="-128"/>
            </a:endParaRPr>
          </a:p>
          <a:p>
            <a:r>
              <a:rPr lang="ja-JP" altLang="en-US" sz="2800" dirty="0">
                <a:latin typeface="ＭＳ Ｐゴシック" panose="020B0600070205080204" pitchFamily="50" charset="-128"/>
              </a:rPr>
              <a:t>　２．宇宙開発ビジネス交流会の説明</a:t>
            </a:r>
            <a:endParaRPr lang="en-US" altLang="ja-JP" sz="2800" dirty="0">
              <a:latin typeface="ＭＳ Ｐゴシック" panose="020B0600070205080204" pitchFamily="50" charset="-128"/>
            </a:endParaRPr>
          </a:p>
          <a:p>
            <a:r>
              <a:rPr lang="ja-JP" altLang="en-US" sz="2800" dirty="0">
                <a:latin typeface="ＭＳ Ｐゴシック" panose="020B0600070205080204" pitchFamily="50" charset="-128"/>
              </a:rPr>
              <a:t>　３．第一回開催地について</a:t>
            </a:r>
            <a:endParaRPr lang="en-US" altLang="ja-JP" sz="2800" dirty="0">
              <a:latin typeface="ＭＳ Ｐゴシック" panose="020B0600070205080204" pitchFamily="50" charset="-128"/>
            </a:endParaRPr>
          </a:p>
          <a:p>
            <a:r>
              <a:rPr lang="ja-JP" altLang="en-US" sz="2800" dirty="0">
                <a:latin typeface="ＭＳ Ｐゴシック" panose="020B0600070205080204" pitchFamily="50" charset="-128"/>
              </a:rPr>
              <a:t>　４．次回以降の討論</a:t>
            </a:r>
            <a:endParaRPr lang="en-US" altLang="ja-JP" sz="2800" dirty="0">
              <a:latin typeface="ＭＳ Ｐゴシック" panose="020B0600070205080204" pitchFamily="50" charset="-128"/>
            </a:endParaRPr>
          </a:p>
        </p:txBody>
      </p:sp>
    </p:spTree>
    <p:extLst>
      <p:ext uri="{BB962C8B-B14F-4D97-AF65-F5344CB8AC3E}">
        <p14:creationId xmlns:p14="http://schemas.microsoft.com/office/powerpoint/2010/main" val="102071128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a:extLst>
              <a:ext uri="{FF2B5EF4-FFF2-40B4-BE49-F238E27FC236}">
                <a16:creationId xmlns:a16="http://schemas.microsoft.com/office/drawing/2014/main" id="{95B6E91C-6EC5-4A77-8526-678CC5BDA55F}"/>
              </a:ext>
            </a:extLst>
          </p:cNvPr>
          <p:cNvPicPr>
            <a:picLocks noChangeAspect="1"/>
          </p:cNvPicPr>
          <p:nvPr/>
        </p:nvPicPr>
        <p:blipFill>
          <a:blip r:embed="rId2"/>
          <a:stretch>
            <a:fillRect/>
          </a:stretch>
        </p:blipFill>
        <p:spPr>
          <a:xfrm>
            <a:off x="0" y="997674"/>
            <a:ext cx="9144000" cy="4862652"/>
          </a:xfrm>
          <a:prstGeom prst="rect">
            <a:avLst/>
          </a:prstGeom>
        </p:spPr>
      </p:pic>
      <p:sp>
        <p:nvSpPr>
          <p:cNvPr id="3" name="正方形/長方形 2">
            <a:extLst>
              <a:ext uri="{FF2B5EF4-FFF2-40B4-BE49-F238E27FC236}">
                <a16:creationId xmlns:a16="http://schemas.microsoft.com/office/drawing/2014/main" id="{156731CB-E9F9-42DB-ACCF-7DE76071C58E}"/>
              </a:ext>
            </a:extLst>
          </p:cNvPr>
          <p:cNvSpPr/>
          <p:nvPr/>
        </p:nvSpPr>
        <p:spPr>
          <a:xfrm>
            <a:off x="126744" y="404664"/>
            <a:ext cx="4445256" cy="369332"/>
          </a:xfrm>
          <a:prstGeom prst="rect">
            <a:avLst/>
          </a:prstGeom>
        </p:spPr>
        <p:txBody>
          <a:bodyPr wrap="none">
            <a:spAutoFit/>
          </a:bodyPr>
          <a:lstStyle/>
          <a:p>
            <a:r>
              <a:rPr lang="ja-JP" altLang="en-US" dirty="0"/>
              <a:t>別府国際コンベンションセンター</a:t>
            </a:r>
            <a:r>
              <a:rPr lang="ja-JP" altLang="en-US" sz="1600" dirty="0"/>
              <a:t>（</a:t>
            </a:r>
            <a:r>
              <a:rPr lang="en-US" altLang="ja-JP" sz="1600" dirty="0"/>
              <a:t>B-Con Plaza</a:t>
            </a:r>
            <a:r>
              <a:rPr lang="ja-JP" altLang="en-US" sz="1600" dirty="0"/>
              <a:t>）</a:t>
            </a:r>
            <a:endParaRPr lang="ja-JP" altLang="en-US" dirty="0"/>
          </a:p>
        </p:txBody>
      </p:sp>
      <p:sp>
        <p:nvSpPr>
          <p:cNvPr id="4" name="テキスト ボックス 3">
            <a:extLst>
              <a:ext uri="{FF2B5EF4-FFF2-40B4-BE49-F238E27FC236}">
                <a16:creationId xmlns:a16="http://schemas.microsoft.com/office/drawing/2014/main" id="{2C021CDE-4AA7-49B8-B3DC-06CEB9A9CF3F}"/>
              </a:ext>
            </a:extLst>
          </p:cNvPr>
          <p:cNvSpPr txBox="1"/>
          <p:nvPr/>
        </p:nvSpPr>
        <p:spPr>
          <a:xfrm>
            <a:off x="4716016" y="4797152"/>
            <a:ext cx="4320480" cy="1200329"/>
          </a:xfrm>
          <a:prstGeom prst="rect">
            <a:avLst/>
          </a:prstGeom>
          <a:noFill/>
        </p:spPr>
        <p:txBody>
          <a:bodyPr wrap="square" rtlCol="0">
            <a:spAutoFit/>
          </a:bodyPr>
          <a:lstStyle/>
          <a:p>
            <a:r>
              <a:rPr kumimoji="1" lang="ja-JP" altLang="en-US" sz="2400" dirty="0"/>
              <a:t>電動起立椅子</a:t>
            </a:r>
            <a:endParaRPr kumimoji="1" lang="en-US" altLang="ja-JP" sz="2400" dirty="0"/>
          </a:p>
          <a:p>
            <a:r>
              <a:rPr kumimoji="1" lang="ja-JP" altLang="en-US" sz="2400" dirty="0"/>
              <a:t>（</a:t>
            </a:r>
            <a:r>
              <a:rPr kumimoji="1" lang="en-US" altLang="ja-JP" sz="2400" dirty="0"/>
              <a:t>160</a:t>
            </a:r>
            <a:r>
              <a:rPr kumimoji="1" lang="ja-JP" altLang="en-US" sz="2400" dirty="0"/>
              <a:t>席（間開けて</a:t>
            </a:r>
            <a:r>
              <a:rPr kumimoji="1" lang="en-US" altLang="ja-JP" sz="2400" dirty="0"/>
              <a:t>80</a:t>
            </a:r>
            <a:r>
              <a:rPr kumimoji="1" lang="ja-JP" altLang="en-US" sz="2400" dirty="0"/>
              <a:t>席分））</a:t>
            </a:r>
            <a:endParaRPr kumimoji="1" lang="en-US" altLang="ja-JP" sz="2400" dirty="0"/>
          </a:p>
          <a:p>
            <a:r>
              <a:rPr kumimoji="1" lang="ja-JP" altLang="en-US" sz="2400" dirty="0"/>
              <a:t>＋椅子追加（</a:t>
            </a:r>
            <a:r>
              <a:rPr lang="en-US" altLang="ja-JP" sz="2400" dirty="0"/>
              <a:t>20</a:t>
            </a:r>
            <a:r>
              <a:rPr lang="ja-JP" altLang="en-US" sz="2400" dirty="0"/>
              <a:t>席）</a:t>
            </a:r>
            <a:r>
              <a:rPr kumimoji="1" lang="ja-JP" altLang="en-US" sz="2400" dirty="0"/>
              <a:t>：</a:t>
            </a:r>
            <a:r>
              <a:rPr kumimoji="1" lang="en-US" altLang="ja-JP" sz="2400" dirty="0"/>
              <a:t>100</a:t>
            </a:r>
            <a:r>
              <a:rPr kumimoji="1" lang="ja-JP" altLang="en-US" sz="2400" dirty="0"/>
              <a:t>名想定</a:t>
            </a:r>
          </a:p>
        </p:txBody>
      </p:sp>
    </p:spTree>
    <p:extLst>
      <p:ext uri="{BB962C8B-B14F-4D97-AF65-F5344CB8AC3E}">
        <p14:creationId xmlns:p14="http://schemas.microsoft.com/office/powerpoint/2010/main" val="104751639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正方形/長方形 2">
            <a:extLst>
              <a:ext uri="{FF2B5EF4-FFF2-40B4-BE49-F238E27FC236}">
                <a16:creationId xmlns:a16="http://schemas.microsoft.com/office/drawing/2014/main" id="{6C8871AE-0306-4D6E-B948-3F6EF570BF8F}"/>
              </a:ext>
            </a:extLst>
          </p:cNvPr>
          <p:cNvSpPr/>
          <p:nvPr/>
        </p:nvSpPr>
        <p:spPr>
          <a:xfrm>
            <a:off x="323528" y="548680"/>
            <a:ext cx="8208912" cy="523220"/>
          </a:xfrm>
          <a:prstGeom prst="rect">
            <a:avLst/>
          </a:prstGeom>
        </p:spPr>
        <p:txBody>
          <a:bodyPr wrap="square">
            <a:spAutoFit/>
          </a:bodyPr>
          <a:lstStyle/>
          <a:p>
            <a:r>
              <a:rPr lang="ja-JP" altLang="en-US" sz="2800" dirty="0">
                <a:latin typeface="ＭＳ Ｐゴシック" panose="020B0600070205080204" pitchFamily="50" charset="-128"/>
              </a:rPr>
              <a:t>１．宇宙開発ビジネス交流会</a:t>
            </a:r>
            <a:endParaRPr lang="ja-JP" altLang="en-US" sz="2800" dirty="0"/>
          </a:p>
        </p:txBody>
      </p:sp>
      <p:sp>
        <p:nvSpPr>
          <p:cNvPr id="4" name="正方形/長方形 3">
            <a:extLst>
              <a:ext uri="{FF2B5EF4-FFF2-40B4-BE49-F238E27FC236}">
                <a16:creationId xmlns:a16="http://schemas.microsoft.com/office/drawing/2014/main" id="{A31E2DBF-4978-4BBE-B51F-C89FD19EDB84}"/>
              </a:ext>
            </a:extLst>
          </p:cNvPr>
          <p:cNvSpPr/>
          <p:nvPr/>
        </p:nvSpPr>
        <p:spPr>
          <a:xfrm>
            <a:off x="556055" y="1071900"/>
            <a:ext cx="8208912" cy="3785652"/>
          </a:xfrm>
          <a:prstGeom prst="rect">
            <a:avLst/>
          </a:prstGeom>
        </p:spPr>
        <p:txBody>
          <a:bodyPr wrap="square">
            <a:spAutoFit/>
          </a:bodyPr>
          <a:lstStyle/>
          <a:p>
            <a:r>
              <a:rPr lang="ja-JP" altLang="en-US" sz="2400" dirty="0">
                <a:latin typeface="YuGothic-Bold"/>
              </a:rPr>
              <a:t>・　国，</a:t>
            </a:r>
            <a:r>
              <a:rPr lang="en-US" altLang="ja-JP" sz="2400" dirty="0">
                <a:latin typeface="YuGothic-Bold"/>
              </a:rPr>
              <a:t>JAXA</a:t>
            </a:r>
            <a:r>
              <a:rPr lang="ja-JP" altLang="en-US" sz="2400" dirty="0">
                <a:latin typeface="YuGothic-Bold"/>
              </a:rPr>
              <a:t>等中央機関の政策や研究課題に関する紹介</a:t>
            </a:r>
            <a:endParaRPr lang="en-US" altLang="ja-JP" sz="2400" dirty="0">
              <a:latin typeface="YuGothic-Bold"/>
            </a:endParaRPr>
          </a:p>
          <a:p>
            <a:r>
              <a:rPr lang="ja-JP" altLang="en-US" sz="2400" dirty="0">
                <a:latin typeface="YuGothic-Bold"/>
              </a:rPr>
              <a:t>・　航空宇宙開発企業（大手・中堅・新興）の紹介と課題解決例</a:t>
            </a:r>
            <a:endParaRPr lang="en-US" altLang="ja-JP" sz="2400" dirty="0">
              <a:latin typeface="YuGothic-Bold"/>
            </a:endParaRPr>
          </a:p>
          <a:p>
            <a:r>
              <a:rPr lang="ja-JP" altLang="en-US" sz="2400" dirty="0">
                <a:latin typeface="YuGothic-Bold"/>
              </a:rPr>
              <a:t>・　九航協会員自治体の取り組み紹介・交流</a:t>
            </a:r>
          </a:p>
          <a:p>
            <a:r>
              <a:rPr lang="ja-JP" altLang="en-US" sz="2400" dirty="0">
                <a:latin typeface="YuGothic-Bold"/>
              </a:rPr>
              <a:t>・　九州内外の宇宙機器製品開発企業による外注したい品物・サービスの紹介・交流</a:t>
            </a:r>
          </a:p>
          <a:p>
            <a:r>
              <a:rPr lang="ja-JP" altLang="en-US" sz="2400" dirty="0">
                <a:latin typeface="YuGothic-Bold"/>
              </a:rPr>
              <a:t>・　クラスター形成されている企業体による活動紹介と参加条件の紹介・交流</a:t>
            </a:r>
          </a:p>
          <a:p>
            <a:r>
              <a:rPr lang="ja-JP" altLang="en-US" sz="2400" dirty="0">
                <a:latin typeface="YuGothic-Bold"/>
              </a:rPr>
              <a:t>・　九州域内の銀行等による助成金やファンドの紹介・交流</a:t>
            </a:r>
          </a:p>
          <a:p>
            <a:r>
              <a:rPr lang="ja-JP" altLang="en-US" sz="2400" dirty="0">
                <a:latin typeface="YuGothic-Bold"/>
              </a:rPr>
              <a:t>・　九州内の宇宙シーズやプロジェクトを行っている研究室（大学・高専）の紹介・交流</a:t>
            </a:r>
          </a:p>
        </p:txBody>
      </p:sp>
      <p:sp>
        <p:nvSpPr>
          <p:cNvPr id="5" name="下矢印 9">
            <a:extLst>
              <a:ext uri="{FF2B5EF4-FFF2-40B4-BE49-F238E27FC236}">
                <a16:creationId xmlns:a16="http://schemas.microsoft.com/office/drawing/2014/main" id="{4FB23857-EF38-45FE-9E95-3D77F5CB30CF}"/>
              </a:ext>
            </a:extLst>
          </p:cNvPr>
          <p:cNvSpPr/>
          <p:nvPr/>
        </p:nvSpPr>
        <p:spPr>
          <a:xfrm>
            <a:off x="3779912" y="4857552"/>
            <a:ext cx="1044116" cy="310644"/>
          </a:xfrm>
          <a:prstGeom prst="downArrow">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正方形/長方形 5">
            <a:extLst>
              <a:ext uri="{FF2B5EF4-FFF2-40B4-BE49-F238E27FC236}">
                <a16:creationId xmlns:a16="http://schemas.microsoft.com/office/drawing/2014/main" id="{9E48FC7E-592C-4B9C-A13D-E95FF17B90B5}"/>
              </a:ext>
            </a:extLst>
          </p:cNvPr>
          <p:cNvSpPr/>
          <p:nvPr/>
        </p:nvSpPr>
        <p:spPr>
          <a:xfrm>
            <a:off x="374106" y="5185935"/>
            <a:ext cx="8395787" cy="1200329"/>
          </a:xfrm>
          <a:prstGeom prst="rect">
            <a:avLst/>
          </a:prstGeom>
        </p:spPr>
        <p:txBody>
          <a:bodyPr wrap="square">
            <a:spAutoFit/>
          </a:bodyPr>
          <a:lstStyle/>
          <a:p>
            <a:r>
              <a:rPr lang="ja-JP" altLang="en-US" sz="2400" dirty="0">
                <a:latin typeface="YuGothic-Bold"/>
              </a:rPr>
              <a:t>九州内の宇宙産業実施者の</a:t>
            </a:r>
            <a:r>
              <a:rPr lang="ja-JP" altLang="en-US" sz="2400" dirty="0">
                <a:solidFill>
                  <a:srgbClr val="FF0000"/>
                </a:solidFill>
                <a:latin typeface="YuGothic-Bold"/>
              </a:rPr>
              <a:t>新規勧誘（関係者増）・交流・広報</a:t>
            </a:r>
            <a:endParaRPr lang="en-US" altLang="ja-JP" sz="2400" dirty="0">
              <a:solidFill>
                <a:srgbClr val="FF0000"/>
              </a:solidFill>
              <a:latin typeface="YuGothic-Bold"/>
            </a:endParaRPr>
          </a:p>
          <a:p>
            <a:r>
              <a:rPr lang="ja-JP" altLang="en-US" sz="2400" dirty="0">
                <a:latin typeface="YuGothic-Bold"/>
              </a:rPr>
              <a:t>　　　　　　→　新しい企画やコラボを期待</a:t>
            </a:r>
            <a:endParaRPr lang="en-US" altLang="ja-JP" sz="2400" dirty="0">
              <a:latin typeface="YuGothic-Bold"/>
            </a:endParaRPr>
          </a:p>
          <a:p>
            <a:r>
              <a:rPr lang="ja-JP" altLang="en-US" sz="2400" dirty="0">
                <a:latin typeface="YuGothic-Bold"/>
              </a:rPr>
              <a:t>　　　　　　→　宇宙開発，ビジネスに関する要望，意見等の集約　</a:t>
            </a:r>
          </a:p>
        </p:txBody>
      </p:sp>
    </p:spTree>
    <p:extLst>
      <p:ext uri="{BB962C8B-B14F-4D97-AF65-F5344CB8AC3E}">
        <p14:creationId xmlns:p14="http://schemas.microsoft.com/office/powerpoint/2010/main" val="197407268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a:extLst>
              <a:ext uri="{FF2B5EF4-FFF2-40B4-BE49-F238E27FC236}">
                <a16:creationId xmlns:a16="http://schemas.microsoft.com/office/drawing/2014/main" id="{18AA6F9C-056C-49B1-B1B7-CA863C68A881}"/>
              </a:ext>
            </a:extLst>
          </p:cNvPr>
          <p:cNvSpPr/>
          <p:nvPr/>
        </p:nvSpPr>
        <p:spPr>
          <a:xfrm>
            <a:off x="136653" y="404664"/>
            <a:ext cx="8870693" cy="5632311"/>
          </a:xfrm>
          <a:prstGeom prst="rect">
            <a:avLst/>
          </a:prstGeom>
        </p:spPr>
        <p:txBody>
          <a:bodyPr wrap="square">
            <a:spAutoFit/>
          </a:bodyPr>
          <a:lstStyle/>
          <a:p>
            <a:r>
              <a:rPr lang="ja-JP" altLang="en-US" sz="2400" dirty="0">
                <a:latin typeface="YuGothic-Bold"/>
              </a:rPr>
              <a:t>想定される実施形態</a:t>
            </a:r>
            <a:endParaRPr lang="en-US" altLang="ja-JP" sz="2400" dirty="0">
              <a:latin typeface="YuGothic-Bold"/>
            </a:endParaRPr>
          </a:p>
          <a:p>
            <a:r>
              <a:rPr lang="ja-JP" altLang="en-US" sz="2400" dirty="0">
                <a:latin typeface="YuGothic-Bold"/>
              </a:rPr>
              <a:t>　　１．単独型</a:t>
            </a:r>
            <a:endParaRPr lang="en-US" altLang="ja-JP" sz="2400" dirty="0">
              <a:latin typeface="YuGothic-Bold"/>
            </a:endParaRPr>
          </a:p>
          <a:p>
            <a:r>
              <a:rPr lang="ja-JP" altLang="en-US" sz="2400" dirty="0">
                <a:latin typeface="YuGothic-Bold"/>
              </a:rPr>
              <a:t>　　　　　　・実行委員会で企画し，実施も実行委員会が主</a:t>
            </a:r>
            <a:endParaRPr lang="en-US" altLang="ja-JP" sz="2400" dirty="0">
              <a:latin typeface="YuGothic-Bold"/>
            </a:endParaRPr>
          </a:p>
          <a:p>
            <a:r>
              <a:rPr lang="ja-JP" altLang="en-US" sz="2400" dirty="0">
                <a:latin typeface="YuGothic-Bold"/>
              </a:rPr>
              <a:t>　　２．合同企画型</a:t>
            </a:r>
            <a:endParaRPr lang="en-US" altLang="ja-JP" sz="2400" dirty="0">
              <a:latin typeface="YuGothic-Bold"/>
            </a:endParaRPr>
          </a:p>
          <a:p>
            <a:r>
              <a:rPr lang="ja-JP" altLang="en-US" sz="2400" dirty="0">
                <a:latin typeface="YuGothic-Bold"/>
              </a:rPr>
              <a:t>　　　　　　・新規または各県で従来実施のイベントに合わせて</a:t>
            </a:r>
            <a:endParaRPr lang="en-US" altLang="ja-JP" sz="2400" dirty="0">
              <a:latin typeface="YuGothic-Bold"/>
            </a:endParaRPr>
          </a:p>
          <a:p>
            <a:r>
              <a:rPr lang="ja-JP" altLang="en-US" sz="2400" dirty="0">
                <a:latin typeface="YuGothic-Bold"/>
              </a:rPr>
              <a:t>　　　　　　合同で全体企画</a:t>
            </a:r>
            <a:endParaRPr lang="en-US" altLang="ja-JP" sz="2400" dirty="0">
              <a:latin typeface="YuGothic-Bold"/>
            </a:endParaRPr>
          </a:p>
          <a:p>
            <a:r>
              <a:rPr lang="ja-JP" altLang="en-US" sz="2400" dirty="0">
                <a:latin typeface="YuGothic-Bold"/>
              </a:rPr>
              <a:t>　　３．相乗り型</a:t>
            </a:r>
            <a:endParaRPr lang="en-US" altLang="ja-JP" sz="2400" dirty="0">
              <a:latin typeface="YuGothic-Bold"/>
            </a:endParaRPr>
          </a:p>
          <a:p>
            <a:r>
              <a:rPr lang="ja-JP" altLang="en-US" sz="2400" dirty="0">
                <a:latin typeface="YuGothic-Bold"/>
              </a:rPr>
              <a:t>　　　　　　・各県実施の行事に合わせて開催</a:t>
            </a:r>
            <a:endParaRPr lang="en-US" altLang="ja-JP" sz="2400" dirty="0">
              <a:latin typeface="YuGothic-Bold"/>
            </a:endParaRPr>
          </a:p>
          <a:p>
            <a:r>
              <a:rPr lang="ja-JP" altLang="en-US" sz="2400" dirty="0">
                <a:latin typeface="YuGothic-Bold"/>
              </a:rPr>
              <a:t>　　　　　　　（同日同場所で別企画）</a:t>
            </a:r>
            <a:endParaRPr lang="en-US" altLang="ja-JP" sz="2400" dirty="0">
              <a:latin typeface="YuGothic-Bold"/>
            </a:endParaRPr>
          </a:p>
          <a:p>
            <a:r>
              <a:rPr lang="ja-JP" altLang="en-US" sz="2400" dirty="0">
                <a:latin typeface="YuGothic-Bold"/>
              </a:rPr>
              <a:t>　　　　　　　（イベント中の一部の時間を拝借して企画）</a:t>
            </a:r>
            <a:endParaRPr lang="en-US" altLang="ja-JP" sz="2400" dirty="0">
              <a:latin typeface="YuGothic-Bold"/>
            </a:endParaRPr>
          </a:p>
          <a:p>
            <a:r>
              <a:rPr lang="ja-JP" altLang="en-US" sz="2400" dirty="0">
                <a:latin typeface="YuGothic-Bold"/>
              </a:rPr>
              <a:t>　　　　　　・従来の実施イベントに冠だけつける</a:t>
            </a:r>
            <a:endParaRPr lang="en-US" altLang="ja-JP" sz="2400" dirty="0">
              <a:latin typeface="YuGothic-Bold"/>
            </a:endParaRPr>
          </a:p>
          <a:p>
            <a:r>
              <a:rPr lang="ja-JP" altLang="en-US" sz="2400" dirty="0">
                <a:latin typeface="YuGothic-Bold"/>
              </a:rPr>
              <a:t>　　　　　　　（広報のお手伝い）</a:t>
            </a:r>
            <a:endParaRPr lang="en-US" altLang="ja-JP" sz="2400" dirty="0">
              <a:latin typeface="YuGothic-Bold"/>
            </a:endParaRPr>
          </a:p>
          <a:p>
            <a:endParaRPr lang="en-US" altLang="ja-JP" sz="2400" dirty="0">
              <a:latin typeface="YuGothic-Bold"/>
            </a:endParaRPr>
          </a:p>
          <a:p>
            <a:r>
              <a:rPr lang="en-US" altLang="ja-JP" sz="2400" dirty="0">
                <a:latin typeface="YuGothic-Bold"/>
              </a:rPr>
              <a:t>※</a:t>
            </a:r>
            <a:r>
              <a:rPr lang="ja-JP" altLang="en-US" sz="2400" dirty="0">
                <a:latin typeface="YuGothic-Bold"/>
              </a:rPr>
              <a:t>共催，後援，協賛など各所属されているところを入れた方が良い場合はご連絡下さい．</a:t>
            </a:r>
            <a:endParaRPr lang="en-US" altLang="ja-JP" sz="2400" dirty="0">
              <a:latin typeface="YuGothic-Bold"/>
            </a:endParaRPr>
          </a:p>
        </p:txBody>
      </p:sp>
    </p:spTree>
    <p:extLst>
      <p:ext uri="{BB962C8B-B14F-4D97-AF65-F5344CB8AC3E}">
        <p14:creationId xmlns:p14="http://schemas.microsoft.com/office/powerpoint/2010/main" val="29922321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a:extLst>
              <a:ext uri="{FF2B5EF4-FFF2-40B4-BE49-F238E27FC236}">
                <a16:creationId xmlns:a16="http://schemas.microsoft.com/office/drawing/2014/main" id="{B20390A8-A962-4953-8655-93EAFD3AB607}"/>
              </a:ext>
            </a:extLst>
          </p:cNvPr>
          <p:cNvSpPr/>
          <p:nvPr/>
        </p:nvSpPr>
        <p:spPr>
          <a:xfrm>
            <a:off x="251520" y="476672"/>
            <a:ext cx="8424936" cy="5801588"/>
          </a:xfrm>
          <a:prstGeom prst="rect">
            <a:avLst/>
          </a:prstGeom>
        </p:spPr>
        <p:txBody>
          <a:bodyPr wrap="square">
            <a:spAutoFit/>
          </a:bodyPr>
          <a:lstStyle/>
          <a:p>
            <a:r>
              <a:rPr lang="ja-JP" altLang="en-US" sz="2400" dirty="0">
                <a:latin typeface="YuGothic-Bold"/>
              </a:rPr>
              <a:t>☆衛星データ利用依り</a:t>
            </a:r>
            <a:endParaRPr lang="en-US" altLang="ja-JP" sz="2400" dirty="0">
              <a:latin typeface="YuGothic-Bold"/>
            </a:endParaRPr>
          </a:p>
          <a:p>
            <a:r>
              <a:rPr lang="ja-JP" altLang="en-US" sz="2400" dirty="0">
                <a:latin typeface="YuGothic-Bold"/>
              </a:rPr>
              <a:t>　〇九州航空宇宙開発推進協議会・宇宙関係の活動紹介</a:t>
            </a:r>
            <a:endParaRPr lang="en-US" altLang="ja-JP" sz="2400" dirty="0">
              <a:latin typeface="YuGothic-Bold"/>
            </a:endParaRPr>
          </a:p>
          <a:p>
            <a:r>
              <a:rPr lang="ja-JP" altLang="en-US" sz="2400" dirty="0">
                <a:latin typeface="YuGothic-Bold"/>
              </a:rPr>
              <a:t>　〇経済産業省「衛星データ利用環境整備・ソリューション開発支援事業」の紹介</a:t>
            </a:r>
            <a:endParaRPr lang="en-US" altLang="ja-JP" sz="2400" dirty="0">
              <a:latin typeface="YuGothic-Bold"/>
            </a:endParaRPr>
          </a:p>
          <a:p>
            <a:r>
              <a:rPr lang="ja-JP" altLang="en-US" sz="2400" dirty="0">
                <a:latin typeface="YuGothic-Bold"/>
              </a:rPr>
              <a:t>　〇衛星データ利用に関する実証例</a:t>
            </a:r>
            <a:endParaRPr lang="en-US" altLang="ja-JP" sz="2400" dirty="0">
              <a:latin typeface="YuGothic-Bold"/>
            </a:endParaRPr>
          </a:p>
          <a:p>
            <a:r>
              <a:rPr lang="ja-JP" altLang="en-US" sz="2400" dirty="0">
                <a:latin typeface="YuGothic-Bold"/>
              </a:rPr>
              <a:t>　〇名刺交換会</a:t>
            </a:r>
            <a:endParaRPr lang="en-US" altLang="ja-JP" sz="2400" dirty="0">
              <a:latin typeface="YuGothic-Bold"/>
            </a:endParaRPr>
          </a:p>
          <a:p>
            <a:endParaRPr lang="en-US" altLang="ja-JP" sz="500" dirty="0">
              <a:latin typeface="YuGothic-Bold"/>
            </a:endParaRPr>
          </a:p>
          <a:p>
            <a:r>
              <a:rPr lang="ja-JP" altLang="en-US" sz="2400" dirty="0">
                <a:latin typeface="YuGothic-Bold"/>
              </a:rPr>
              <a:t>☆</a:t>
            </a:r>
            <a:r>
              <a:rPr lang="ja-JP" altLang="en-US" sz="2400" dirty="0">
                <a:latin typeface="ＭＳ Ｐゴシック" panose="020B0600070205080204" pitchFamily="50" charset="-128"/>
              </a:rPr>
              <a:t>宇宙開発ビジネス交流会（製造依り）</a:t>
            </a:r>
            <a:endParaRPr lang="en-US" altLang="ja-JP" sz="2400" dirty="0">
              <a:latin typeface="ＭＳ Ｐゴシック" panose="020B0600070205080204" pitchFamily="50" charset="-128"/>
            </a:endParaRPr>
          </a:p>
          <a:p>
            <a:r>
              <a:rPr lang="ja-JP" altLang="en-US" sz="2400" dirty="0">
                <a:latin typeface="YuGothic-Bold"/>
              </a:rPr>
              <a:t>　〇九州航空宇宙開発推進協議会・宇宙関係の活動紹介</a:t>
            </a:r>
            <a:endParaRPr lang="en-US" altLang="ja-JP" sz="2400" dirty="0">
              <a:latin typeface="YuGothic-Bold"/>
            </a:endParaRPr>
          </a:p>
          <a:p>
            <a:r>
              <a:rPr lang="ja-JP" altLang="en-US" sz="2400" dirty="0">
                <a:latin typeface="YuGothic-Bold"/>
              </a:rPr>
              <a:t>　〇宇宙開発企業による外注先企業に求めること</a:t>
            </a:r>
            <a:endParaRPr lang="en-US" altLang="ja-JP" sz="2400" dirty="0">
              <a:latin typeface="YuGothic-Bold"/>
            </a:endParaRPr>
          </a:p>
          <a:p>
            <a:r>
              <a:rPr lang="ja-JP" altLang="en-US" sz="2400" dirty="0">
                <a:latin typeface="YuGothic-Bold"/>
              </a:rPr>
              <a:t>　〇宇宙参入企業が求める情報や必要とする情報</a:t>
            </a:r>
            <a:endParaRPr lang="en-US" altLang="ja-JP" sz="2400" dirty="0">
              <a:latin typeface="YuGothic-Bold"/>
            </a:endParaRPr>
          </a:p>
          <a:p>
            <a:r>
              <a:rPr lang="ja-JP" altLang="en-US" sz="2400" dirty="0">
                <a:latin typeface="YuGothic-Bold"/>
              </a:rPr>
              <a:t>　　（パネルディスカッション形式も想定）</a:t>
            </a:r>
            <a:endParaRPr lang="en-US" altLang="ja-JP" sz="2400" dirty="0">
              <a:latin typeface="YuGothic-Bold"/>
            </a:endParaRPr>
          </a:p>
          <a:p>
            <a:r>
              <a:rPr lang="ja-JP" altLang="en-US" sz="2400" dirty="0">
                <a:latin typeface="ＭＳ Ｐゴシック" panose="020B0600070205080204" pitchFamily="50" charset="-128"/>
              </a:rPr>
              <a:t>　〇名刺交換会</a:t>
            </a:r>
            <a:endParaRPr lang="en-US" altLang="ja-JP" sz="2400" dirty="0">
              <a:latin typeface="ＭＳ Ｐゴシック" panose="020B0600070205080204" pitchFamily="50" charset="-128"/>
            </a:endParaRPr>
          </a:p>
          <a:p>
            <a:endParaRPr lang="en-US" altLang="ja-JP" sz="600" dirty="0">
              <a:latin typeface="ＭＳ Ｐゴシック" panose="020B0600070205080204" pitchFamily="50" charset="-128"/>
            </a:endParaRPr>
          </a:p>
          <a:p>
            <a:r>
              <a:rPr lang="ja-JP" altLang="en-US" sz="2400" dirty="0">
                <a:latin typeface="ＭＳ Ｐゴシック" panose="020B0600070205080204" pitchFamily="50" charset="-128"/>
              </a:rPr>
              <a:t>☆国，自治体政策の紹介や大学と企業とのマッチング，</a:t>
            </a:r>
            <a:endParaRPr lang="en-US" altLang="ja-JP" sz="2400" dirty="0">
              <a:latin typeface="ＭＳ Ｐゴシック" panose="020B0600070205080204" pitchFamily="50" charset="-128"/>
            </a:endParaRPr>
          </a:p>
          <a:p>
            <a:r>
              <a:rPr lang="ja-JP" altLang="en-US" sz="2400" dirty="0">
                <a:latin typeface="ＭＳ Ｐゴシック" panose="020B0600070205080204" pitchFamily="50" charset="-128"/>
              </a:rPr>
              <a:t>　航空（</a:t>
            </a:r>
            <a:r>
              <a:rPr lang="en-US" altLang="ja-JP" sz="2400" dirty="0"/>
              <a:t>JIS Q 9100</a:t>
            </a:r>
            <a:r>
              <a:rPr lang="ja-JP" altLang="en-US" sz="2400" dirty="0"/>
              <a:t>）との両立，宇宙活動成果の使い方</a:t>
            </a:r>
            <a:r>
              <a:rPr lang="ja-JP" altLang="en-US" sz="2400" dirty="0">
                <a:latin typeface="ＭＳ Ｐゴシック" panose="020B0600070205080204" pitchFamily="50" charset="-128"/>
              </a:rPr>
              <a:t>など，</a:t>
            </a:r>
            <a:endParaRPr lang="en-US" altLang="ja-JP" sz="2400" dirty="0">
              <a:latin typeface="ＭＳ Ｐゴシック" panose="020B0600070205080204" pitchFamily="50" charset="-128"/>
            </a:endParaRPr>
          </a:p>
          <a:p>
            <a:r>
              <a:rPr lang="ja-JP" altLang="en-US" sz="2400" dirty="0">
                <a:latin typeface="ＭＳ Ｐゴシック" panose="020B0600070205080204" pitchFamily="50" charset="-128"/>
              </a:rPr>
              <a:t>　企画内容は各県との相談</a:t>
            </a:r>
            <a:endParaRPr lang="en-US" altLang="ja-JP" sz="2400" dirty="0">
              <a:latin typeface="ＭＳ Ｐゴシック" panose="020B0600070205080204" pitchFamily="50" charset="-128"/>
            </a:endParaRPr>
          </a:p>
        </p:txBody>
      </p:sp>
    </p:spTree>
    <p:extLst>
      <p:ext uri="{BB962C8B-B14F-4D97-AF65-F5344CB8AC3E}">
        <p14:creationId xmlns:p14="http://schemas.microsoft.com/office/powerpoint/2010/main" val="272910385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a:extLst>
              <a:ext uri="{FF2B5EF4-FFF2-40B4-BE49-F238E27FC236}">
                <a16:creationId xmlns:a16="http://schemas.microsoft.com/office/drawing/2014/main" id="{EDBC8190-DC66-4112-9640-6732C3E87695}"/>
              </a:ext>
            </a:extLst>
          </p:cNvPr>
          <p:cNvSpPr/>
          <p:nvPr/>
        </p:nvSpPr>
        <p:spPr>
          <a:xfrm>
            <a:off x="179512" y="620688"/>
            <a:ext cx="8964488" cy="5262979"/>
          </a:xfrm>
          <a:prstGeom prst="rect">
            <a:avLst/>
          </a:prstGeom>
        </p:spPr>
        <p:txBody>
          <a:bodyPr wrap="square">
            <a:spAutoFit/>
          </a:bodyPr>
          <a:lstStyle/>
          <a:p>
            <a:r>
              <a:rPr lang="ja-JP" altLang="en-US" sz="2400" dirty="0">
                <a:latin typeface="YuGothic-Bold"/>
              </a:rPr>
              <a:t>〇実行委員会</a:t>
            </a:r>
            <a:endParaRPr lang="en-US" altLang="ja-JP" sz="2400" dirty="0">
              <a:latin typeface="YuGothic-Bold"/>
            </a:endParaRPr>
          </a:p>
          <a:p>
            <a:r>
              <a:rPr lang="ja-JP" altLang="en-US" sz="2400" dirty="0">
                <a:latin typeface="YuGothic-Bold"/>
              </a:rPr>
              <a:t>　　暫定委員長：波多（熊大）</a:t>
            </a:r>
            <a:endParaRPr lang="en-US" altLang="ja-JP" sz="2400" dirty="0">
              <a:latin typeface="YuGothic-Bold"/>
            </a:endParaRPr>
          </a:p>
          <a:p>
            <a:r>
              <a:rPr lang="ja-JP" altLang="en-US" sz="2400" dirty="0">
                <a:latin typeface="YuGothic-Bold"/>
              </a:rPr>
              <a:t>　　委員：藤吉様（福岡県庁），</a:t>
            </a:r>
            <a:r>
              <a:rPr lang="ja-JP" altLang="en-US" sz="2400" dirty="0"/>
              <a:t>堀様（大分県庁），山田様（熊本県庁），</a:t>
            </a:r>
            <a:endParaRPr lang="en-US" altLang="ja-JP" sz="2400" dirty="0"/>
          </a:p>
          <a:p>
            <a:r>
              <a:rPr lang="ja-JP" altLang="en-US" sz="2400" dirty="0"/>
              <a:t>　　　　　　川野様（宮崎県庁） ，清水様，加藤様（鹿児島県庁）</a:t>
            </a:r>
            <a:endParaRPr lang="en-US" altLang="ja-JP" sz="2400" dirty="0"/>
          </a:p>
          <a:p>
            <a:r>
              <a:rPr lang="ja-JP" altLang="en-US" sz="2400" dirty="0">
                <a:latin typeface="YuGothic-Bold"/>
              </a:rPr>
              <a:t>　　　　　　麻生先生（久留米工大）</a:t>
            </a:r>
            <a:endParaRPr lang="en-US" altLang="ja-JP" sz="2400" dirty="0">
              <a:latin typeface="YuGothic-Bold"/>
            </a:endParaRPr>
          </a:p>
          <a:p>
            <a:r>
              <a:rPr lang="ja-JP" altLang="en-US" sz="2400" dirty="0">
                <a:latin typeface="YuGothic-Bold"/>
              </a:rPr>
              <a:t>　　検討中：佐賀県，長崎県</a:t>
            </a:r>
            <a:endParaRPr lang="en-US" altLang="ja-JP" sz="2400" dirty="0">
              <a:latin typeface="YuGothic-Bold"/>
            </a:endParaRPr>
          </a:p>
          <a:p>
            <a:endParaRPr lang="en-US" altLang="ja-JP" sz="2400" dirty="0"/>
          </a:p>
          <a:p>
            <a:r>
              <a:rPr lang="ja-JP" altLang="en-US" sz="2400" dirty="0"/>
              <a:t>　　アドバイザー：水上様（経済産業省）</a:t>
            </a:r>
            <a:endParaRPr lang="en-US" altLang="ja-JP" sz="2400" dirty="0"/>
          </a:p>
          <a:p>
            <a:r>
              <a:rPr lang="ja-JP" altLang="en-US" sz="2400" dirty="0"/>
              <a:t>　　　　　　　　　　　溝口様，中村様，大久保様（九州経済産業局）</a:t>
            </a:r>
            <a:endParaRPr lang="en-US" altLang="ja-JP" sz="2400" dirty="0"/>
          </a:p>
          <a:p>
            <a:endParaRPr lang="en-US" altLang="ja-JP" sz="2400" dirty="0"/>
          </a:p>
          <a:p>
            <a:r>
              <a:rPr lang="ja-JP" altLang="en-US" sz="2400" dirty="0"/>
              <a:t>〇今年度予定</a:t>
            </a:r>
            <a:endParaRPr lang="en-US" altLang="ja-JP" sz="2400" dirty="0"/>
          </a:p>
          <a:p>
            <a:r>
              <a:rPr lang="ja-JP" altLang="en-US" sz="2400" dirty="0"/>
              <a:t>　　第一回：自己紹介，企画内容の確認，実施場所・内容</a:t>
            </a:r>
            <a:endParaRPr lang="en-US" altLang="ja-JP" sz="2400" dirty="0"/>
          </a:p>
          <a:p>
            <a:r>
              <a:rPr lang="ja-JP" altLang="en-US" sz="2400" dirty="0"/>
              <a:t>　　第二回：交流会を実施</a:t>
            </a:r>
            <a:endParaRPr lang="en-US" altLang="ja-JP" sz="2400" dirty="0"/>
          </a:p>
          <a:p>
            <a:r>
              <a:rPr lang="ja-JP" altLang="en-US" sz="2400" dirty="0"/>
              <a:t>　　第三回：次回実施場所，内容（次年度になるかも？）</a:t>
            </a:r>
            <a:endParaRPr lang="en-US" altLang="ja-JP" sz="2400" dirty="0"/>
          </a:p>
        </p:txBody>
      </p:sp>
    </p:spTree>
    <p:extLst>
      <p:ext uri="{BB962C8B-B14F-4D97-AF65-F5344CB8AC3E}">
        <p14:creationId xmlns:p14="http://schemas.microsoft.com/office/powerpoint/2010/main" val="391686358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a:extLst>
              <a:ext uri="{FF2B5EF4-FFF2-40B4-BE49-F238E27FC236}">
                <a16:creationId xmlns:a16="http://schemas.microsoft.com/office/drawing/2014/main" id="{171E6EC5-5DAB-4641-97B7-2091A6687B68}"/>
              </a:ext>
            </a:extLst>
          </p:cNvPr>
          <p:cNvSpPr/>
          <p:nvPr/>
        </p:nvSpPr>
        <p:spPr>
          <a:xfrm>
            <a:off x="-22103" y="2365636"/>
            <a:ext cx="9144000" cy="4093428"/>
          </a:xfrm>
          <a:prstGeom prst="rect">
            <a:avLst/>
          </a:prstGeom>
        </p:spPr>
        <p:txBody>
          <a:bodyPr wrap="square">
            <a:spAutoFit/>
          </a:bodyPr>
          <a:lstStyle/>
          <a:p>
            <a:r>
              <a:rPr lang="ja-JP" altLang="en-US" sz="2000" dirty="0"/>
              <a:t>式次第：</a:t>
            </a:r>
            <a:r>
              <a:rPr lang="ja-JP" altLang="en-US" sz="1600" dirty="0"/>
              <a:t>（講演３０分，質疑応答１０分予定）</a:t>
            </a:r>
            <a:endParaRPr lang="en-US" altLang="ja-JP" sz="1600" dirty="0"/>
          </a:p>
          <a:p>
            <a:r>
              <a:rPr lang="ja-JP" altLang="en-US" sz="2000" dirty="0"/>
              <a:t>　</a:t>
            </a:r>
            <a:r>
              <a:rPr lang="en-US" altLang="ja-JP" sz="2000" dirty="0"/>
              <a:t>13:00</a:t>
            </a:r>
            <a:r>
              <a:rPr lang="ja-JP" altLang="en-US" sz="2000" dirty="0"/>
              <a:t>　開場</a:t>
            </a:r>
            <a:endParaRPr lang="en-US" altLang="ja-JP" sz="2000" dirty="0"/>
          </a:p>
          <a:p>
            <a:r>
              <a:rPr lang="ja-JP" altLang="en-US" sz="2000" dirty="0"/>
              <a:t>　</a:t>
            </a:r>
            <a:r>
              <a:rPr lang="en-US" altLang="ja-JP" sz="2000" dirty="0"/>
              <a:t>13:30</a:t>
            </a:r>
            <a:r>
              <a:rPr lang="ja-JP" altLang="en-US" sz="2000" dirty="0"/>
              <a:t>　開式の辞</a:t>
            </a:r>
            <a:endParaRPr lang="en-US" altLang="ja-JP" sz="2000" dirty="0"/>
          </a:p>
          <a:p>
            <a:r>
              <a:rPr lang="ja-JP" altLang="en-US" sz="2000" dirty="0"/>
              <a:t>　</a:t>
            </a:r>
            <a:r>
              <a:rPr lang="en-US" altLang="ja-JP" sz="2000" dirty="0"/>
              <a:t>13:30</a:t>
            </a:r>
            <a:r>
              <a:rPr lang="ja-JP" altLang="en-US" sz="2000" dirty="0"/>
              <a:t>　九州航空宇宙開発推進協議会　挨拶と紹介　（八坂先生）</a:t>
            </a:r>
            <a:r>
              <a:rPr lang="ja-JP" altLang="en-US" sz="1200" dirty="0"/>
              <a:t>（</a:t>
            </a:r>
            <a:r>
              <a:rPr lang="en-US" altLang="ja-JP" sz="1200" dirty="0"/>
              <a:t>or</a:t>
            </a:r>
            <a:r>
              <a:rPr lang="ja-JP" altLang="en-US" sz="1200" dirty="0"/>
              <a:t>波多）</a:t>
            </a:r>
            <a:endParaRPr lang="en-US" altLang="ja-JP" sz="1200" dirty="0"/>
          </a:p>
          <a:p>
            <a:pPr lvl="0"/>
            <a:r>
              <a:rPr lang="ja-JP" altLang="en-US" sz="2000" dirty="0"/>
              <a:t>　</a:t>
            </a:r>
            <a:r>
              <a:rPr lang="en-US" altLang="ja-JP" sz="2000" dirty="0"/>
              <a:t>14:00</a:t>
            </a:r>
            <a:r>
              <a:rPr lang="ja-JP" altLang="en-US" sz="2000" dirty="0"/>
              <a:t>　衛星利活用（</a:t>
            </a:r>
            <a:r>
              <a:rPr lang="en-US" altLang="ja-JP" sz="2000" dirty="0"/>
              <a:t>Tellus</a:t>
            </a:r>
            <a:r>
              <a:rPr lang="ja-JP" altLang="en-US" sz="2000" dirty="0"/>
              <a:t>利活用）についての政策紹介　（経産省　水上様）</a:t>
            </a:r>
            <a:r>
              <a:rPr lang="ja-JP" altLang="en-US" sz="1200" dirty="0">
                <a:solidFill>
                  <a:prstClr val="black"/>
                </a:solidFill>
              </a:rPr>
              <a:t>（</a:t>
            </a:r>
            <a:r>
              <a:rPr lang="en-US" altLang="ja-JP" sz="1200" dirty="0">
                <a:solidFill>
                  <a:prstClr val="black"/>
                </a:solidFill>
              </a:rPr>
              <a:t>or</a:t>
            </a:r>
            <a:r>
              <a:rPr lang="ja-JP" altLang="en-US" sz="1200" dirty="0">
                <a:solidFill>
                  <a:prstClr val="black"/>
                </a:solidFill>
              </a:rPr>
              <a:t>部署内）</a:t>
            </a:r>
            <a:endParaRPr lang="en-US" altLang="ja-JP" sz="2000" dirty="0"/>
          </a:p>
          <a:p>
            <a:r>
              <a:rPr lang="ja-JP" altLang="en-US" sz="2000" dirty="0"/>
              <a:t>　</a:t>
            </a:r>
            <a:r>
              <a:rPr lang="en-US" altLang="ja-JP" sz="2000" dirty="0"/>
              <a:t>14:40</a:t>
            </a:r>
            <a:r>
              <a:rPr lang="ja-JP" altLang="en-US" sz="2000" dirty="0"/>
              <a:t>　</a:t>
            </a:r>
            <a:r>
              <a:rPr lang="en-US" altLang="ja-JP" sz="2000" dirty="0"/>
              <a:t>Tellus</a:t>
            </a:r>
            <a:r>
              <a:rPr lang="ja-JP" altLang="en-US" sz="2000" dirty="0"/>
              <a:t>利活用の実施例（事業採択者）</a:t>
            </a:r>
            <a:endParaRPr lang="en-US" altLang="ja-JP" sz="2000" dirty="0"/>
          </a:p>
          <a:p>
            <a:r>
              <a:rPr lang="ja-JP" altLang="en-US" sz="2000" dirty="0"/>
              <a:t>　</a:t>
            </a:r>
            <a:r>
              <a:rPr lang="en-US" altLang="ja-JP" sz="2000" dirty="0"/>
              <a:t>15:20</a:t>
            </a:r>
            <a:r>
              <a:rPr lang="ja-JP" altLang="en-US" sz="2000" dirty="0"/>
              <a:t>　休憩</a:t>
            </a:r>
            <a:endParaRPr lang="en-US" altLang="ja-JP" sz="2000" dirty="0"/>
          </a:p>
          <a:p>
            <a:r>
              <a:rPr lang="ja-JP" altLang="en-US" sz="2000" dirty="0"/>
              <a:t>　</a:t>
            </a:r>
            <a:r>
              <a:rPr lang="en-US" altLang="ja-JP" sz="2000" dirty="0"/>
              <a:t>15:40</a:t>
            </a:r>
            <a:r>
              <a:rPr lang="ja-JP" altLang="en-US" sz="2000" dirty="0"/>
              <a:t>　九州域内での衛星データ利用事例の紹介（佐賀大学　新井先生）</a:t>
            </a:r>
            <a:r>
              <a:rPr lang="ja-JP" altLang="en-US" sz="1200" dirty="0"/>
              <a:t>（</a:t>
            </a:r>
            <a:r>
              <a:rPr lang="en-US" altLang="ja-JP" sz="1200" dirty="0"/>
              <a:t>or</a:t>
            </a:r>
            <a:r>
              <a:rPr lang="ja-JP" altLang="en-US" sz="1200" dirty="0"/>
              <a:t>奥村先生）</a:t>
            </a:r>
            <a:endParaRPr lang="ja-JP" altLang="en-US" sz="2000" dirty="0"/>
          </a:p>
          <a:p>
            <a:r>
              <a:rPr lang="ja-JP" altLang="en-US" sz="2000" dirty="0"/>
              <a:t>　</a:t>
            </a:r>
            <a:r>
              <a:rPr lang="en-US" altLang="ja-JP" sz="2000" dirty="0"/>
              <a:t>16:20</a:t>
            </a:r>
            <a:r>
              <a:rPr lang="ja-JP" altLang="en-US" sz="2000" dirty="0"/>
              <a:t>　今後の九州での衛星利活用に関するパネルディスカッション</a:t>
            </a:r>
          </a:p>
          <a:p>
            <a:r>
              <a:rPr lang="ja-JP" altLang="en-US" sz="2000" dirty="0"/>
              <a:t>　　　　　（登壇者＋地域コーディネータ（大分県，鹿児島県，熊本県？））</a:t>
            </a:r>
            <a:endParaRPr lang="en-US" altLang="ja-JP" sz="2000" dirty="0"/>
          </a:p>
          <a:p>
            <a:r>
              <a:rPr lang="ja-JP" altLang="en-US" sz="2000" dirty="0"/>
              <a:t>　</a:t>
            </a:r>
            <a:r>
              <a:rPr lang="en-US" altLang="ja-JP" sz="2000" dirty="0"/>
              <a:t>16:50</a:t>
            </a:r>
            <a:r>
              <a:rPr lang="ja-JP" altLang="en-US" sz="2000" dirty="0"/>
              <a:t>　閉式の辞</a:t>
            </a:r>
          </a:p>
          <a:p>
            <a:r>
              <a:rPr lang="ja-JP" altLang="en-US" sz="2000" dirty="0"/>
              <a:t>　　　　　名刺交換会</a:t>
            </a:r>
            <a:endParaRPr lang="en-US" altLang="ja-JP" sz="2000" dirty="0"/>
          </a:p>
          <a:p>
            <a:r>
              <a:rPr lang="ja-JP" altLang="en-US" sz="2000" dirty="0"/>
              <a:t>　</a:t>
            </a:r>
            <a:r>
              <a:rPr lang="en-US" altLang="ja-JP" sz="2000" dirty="0"/>
              <a:t>18:00</a:t>
            </a:r>
            <a:r>
              <a:rPr lang="ja-JP" altLang="en-US" sz="2000" dirty="0"/>
              <a:t>　閉場 </a:t>
            </a:r>
          </a:p>
        </p:txBody>
      </p:sp>
      <p:sp>
        <p:nvSpPr>
          <p:cNvPr id="3" name="テキスト ボックス 2">
            <a:extLst>
              <a:ext uri="{FF2B5EF4-FFF2-40B4-BE49-F238E27FC236}">
                <a16:creationId xmlns:a16="http://schemas.microsoft.com/office/drawing/2014/main" id="{EAC44E91-1BC9-4F1C-B3F9-A2F6AC1393AD}"/>
              </a:ext>
            </a:extLst>
          </p:cNvPr>
          <p:cNvSpPr txBox="1"/>
          <p:nvPr/>
        </p:nvSpPr>
        <p:spPr>
          <a:xfrm>
            <a:off x="107504" y="398936"/>
            <a:ext cx="6380273" cy="523220"/>
          </a:xfrm>
          <a:prstGeom prst="rect">
            <a:avLst/>
          </a:prstGeom>
          <a:noFill/>
        </p:spPr>
        <p:txBody>
          <a:bodyPr wrap="none" rtlCol="0">
            <a:spAutoFit/>
          </a:bodyPr>
          <a:lstStyle/>
          <a:p>
            <a:r>
              <a:rPr kumimoji="1" lang="ja-JP" altLang="en-US" sz="2800" dirty="0"/>
              <a:t>第一回宇宙開発ビジネス交流会　開催案</a:t>
            </a:r>
          </a:p>
        </p:txBody>
      </p:sp>
      <p:sp>
        <p:nvSpPr>
          <p:cNvPr id="4" name="テキスト ボックス 3">
            <a:extLst>
              <a:ext uri="{FF2B5EF4-FFF2-40B4-BE49-F238E27FC236}">
                <a16:creationId xmlns:a16="http://schemas.microsoft.com/office/drawing/2014/main" id="{45330E46-27C5-4F21-9DFA-0FCD3D66C480}"/>
              </a:ext>
            </a:extLst>
          </p:cNvPr>
          <p:cNvSpPr txBox="1"/>
          <p:nvPr/>
        </p:nvSpPr>
        <p:spPr>
          <a:xfrm>
            <a:off x="179513" y="983336"/>
            <a:ext cx="8964488" cy="1446550"/>
          </a:xfrm>
          <a:prstGeom prst="rect">
            <a:avLst/>
          </a:prstGeom>
          <a:noFill/>
        </p:spPr>
        <p:txBody>
          <a:bodyPr wrap="square" rtlCol="0">
            <a:spAutoFit/>
          </a:bodyPr>
          <a:lstStyle/>
          <a:p>
            <a:r>
              <a:rPr kumimoji="1" lang="ja-JP" altLang="en-US" sz="2400" dirty="0"/>
              <a:t>日時：</a:t>
            </a:r>
            <a:r>
              <a:rPr kumimoji="1" lang="en-US" altLang="ja-JP" sz="2400" dirty="0"/>
              <a:t>2023</a:t>
            </a:r>
            <a:r>
              <a:rPr kumimoji="1" lang="ja-JP" altLang="en-US" sz="2400" dirty="0"/>
              <a:t>年</a:t>
            </a:r>
            <a:r>
              <a:rPr kumimoji="1" lang="en-US" altLang="ja-JP" sz="2400" dirty="0"/>
              <a:t>3</a:t>
            </a:r>
            <a:r>
              <a:rPr kumimoji="1" lang="ja-JP" altLang="en-US" sz="2400" dirty="0"/>
              <a:t>月</a:t>
            </a:r>
            <a:r>
              <a:rPr kumimoji="1" lang="en-US" altLang="ja-JP" sz="2400" dirty="0"/>
              <a:t>10</a:t>
            </a:r>
            <a:r>
              <a:rPr kumimoji="1" lang="ja-JP" altLang="en-US" sz="2400" dirty="0"/>
              <a:t>（金）</a:t>
            </a:r>
            <a:r>
              <a:rPr kumimoji="1" lang="en-US" altLang="ja-JP" sz="2400" dirty="0"/>
              <a:t>or11</a:t>
            </a:r>
            <a:r>
              <a:rPr kumimoji="1" lang="ja-JP" altLang="en-US" sz="2400" dirty="0"/>
              <a:t>日（土）</a:t>
            </a:r>
            <a:r>
              <a:rPr lang="ja-JP" altLang="en-US" sz="2400" dirty="0"/>
              <a:t>　</a:t>
            </a:r>
            <a:r>
              <a:rPr lang="en-US" altLang="ja-JP" sz="2400" dirty="0"/>
              <a:t>※</a:t>
            </a:r>
            <a:r>
              <a:rPr lang="ja-JP" altLang="en-US" sz="2400" dirty="0"/>
              <a:t>はやぶさ２巡回展示と同会場　</a:t>
            </a:r>
            <a:endParaRPr kumimoji="1" lang="en-US" altLang="ja-JP" sz="2400" dirty="0"/>
          </a:p>
          <a:p>
            <a:r>
              <a:rPr lang="ja-JP" altLang="en-US" sz="2400" dirty="0"/>
              <a:t>場所：別府国際コンベンションセンター</a:t>
            </a:r>
            <a:r>
              <a:rPr lang="ja-JP" altLang="en-US" sz="2000" dirty="0"/>
              <a:t>（</a:t>
            </a:r>
            <a:r>
              <a:rPr lang="en-US" altLang="ja-JP" sz="2000" dirty="0"/>
              <a:t>B-Con Plaza</a:t>
            </a:r>
            <a:r>
              <a:rPr lang="ja-JP" altLang="en-US" sz="2000" dirty="0"/>
              <a:t>）</a:t>
            </a:r>
            <a:r>
              <a:rPr lang="ja-JP" altLang="en-US" sz="2400" dirty="0"/>
              <a:t>中会議室</a:t>
            </a:r>
            <a:r>
              <a:rPr lang="ja-JP" altLang="en-US" sz="2000" dirty="0"/>
              <a:t>（予定）</a:t>
            </a:r>
            <a:endParaRPr lang="en-US" altLang="ja-JP" sz="2000" dirty="0"/>
          </a:p>
          <a:p>
            <a:r>
              <a:rPr kumimoji="1" lang="ja-JP" altLang="en-US" sz="2000" dirty="0"/>
              <a:t>　　　　（</a:t>
            </a:r>
            <a:r>
              <a:rPr lang="ja-JP" altLang="en-US" sz="2000" dirty="0"/>
              <a:t>〒</a:t>
            </a:r>
            <a:r>
              <a:rPr lang="en-US" altLang="ja-JP" sz="2000" dirty="0"/>
              <a:t>874-0828</a:t>
            </a:r>
            <a:r>
              <a:rPr lang="ja-JP" altLang="en-US" sz="2000" dirty="0"/>
              <a:t>　大分県別府市山の手町</a:t>
            </a:r>
            <a:r>
              <a:rPr lang="en-US" altLang="ja-JP" sz="2000" dirty="0"/>
              <a:t>12-1</a:t>
            </a:r>
            <a:r>
              <a:rPr lang="ja-JP" altLang="en-US" sz="2000" dirty="0"/>
              <a:t>）</a:t>
            </a:r>
            <a:endParaRPr lang="en-US" altLang="ja-JP" sz="2000" dirty="0"/>
          </a:p>
          <a:p>
            <a:r>
              <a:rPr lang="ja-JP" altLang="en-US" sz="2000" dirty="0"/>
              <a:t>主催：九州航空宇宙開発推進協議会　　　　共催，後援：要調整</a:t>
            </a:r>
            <a:endParaRPr kumimoji="1" lang="ja-JP" altLang="en-US" sz="2400" dirty="0"/>
          </a:p>
        </p:txBody>
      </p:sp>
      <p:cxnSp>
        <p:nvCxnSpPr>
          <p:cNvPr id="6" name="直線コネクタ 5">
            <a:extLst>
              <a:ext uri="{FF2B5EF4-FFF2-40B4-BE49-F238E27FC236}">
                <a16:creationId xmlns:a16="http://schemas.microsoft.com/office/drawing/2014/main" id="{F6BC99CB-3750-4D9F-8F0F-86837569A210}"/>
              </a:ext>
            </a:extLst>
          </p:cNvPr>
          <p:cNvCxnSpPr/>
          <p:nvPr/>
        </p:nvCxnSpPr>
        <p:spPr>
          <a:xfrm>
            <a:off x="107504" y="922156"/>
            <a:ext cx="6380273" cy="0"/>
          </a:xfrm>
          <a:prstGeom prst="line">
            <a:avLst/>
          </a:prstGeom>
          <a:ln w="38100">
            <a:solidFill>
              <a:srgbClr val="0000F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5115466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a:extLst>
              <a:ext uri="{FF2B5EF4-FFF2-40B4-BE49-F238E27FC236}">
                <a16:creationId xmlns:a16="http://schemas.microsoft.com/office/drawing/2014/main" id="{171E6EC5-5DAB-4641-97B7-2091A6687B68}"/>
              </a:ext>
            </a:extLst>
          </p:cNvPr>
          <p:cNvSpPr/>
          <p:nvPr/>
        </p:nvSpPr>
        <p:spPr>
          <a:xfrm>
            <a:off x="395536" y="1052736"/>
            <a:ext cx="8280920" cy="5016758"/>
          </a:xfrm>
          <a:prstGeom prst="rect">
            <a:avLst/>
          </a:prstGeom>
        </p:spPr>
        <p:txBody>
          <a:bodyPr wrap="square">
            <a:spAutoFit/>
          </a:bodyPr>
          <a:lstStyle/>
          <a:p>
            <a:r>
              <a:rPr lang="ja-JP" altLang="en-US" sz="2000" dirty="0"/>
              <a:t>〇広報：</a:t>
            </a:r>
            <a:endParaRPr lang="en-US" altLang="ja-JP" sz="2000" dirty="0"/>
          </a:p>
          <a:p>
            <a:r>
              <a:rPr lang="ja-JP" altLang="en-US" sz="2000" dirty="0"/>
              <a:t>　・内容と申し込みサイトを記載した文書作成</a:t>
            </a:r>
            <a:endParaRPr lang="en-US" altLang="ja-JP" sz="2000" dirty="0"/>
          </a:p>
          <a:p>
            <a:r>
              <a:rPr lang="ja-JP" altLang="en-US" sz="2000" dirty="0"/>
              <a:t>　・各県ならびに地域コーディネータの方に情報発信（拡散依頼）依頼</a:t>
            </a:r>
            <a:endParaRPr lang="en-US" altLang="ja-JP" sz="2000" dirty="0"/>
          </a:p>
          <a:p>
            <a:r>
              <a:rPr lang="ja-JP" altLang="en-US" sz="2000" dirty="0"/>
              <a:t>　・九航協</a:t>
            </a:r>
            <a:r>
              <a:rPr lang="en-US" altLang="ja-JP" sz="2000" dirty="0"/>
              <a:t>Web</a:t>
            </a:r>
            <a:r>
              <a:rPr lang="ja-JP" altLang="en-US" sz="2000" dirty="0"/>
              <a:t>サイトに掲載（→　當真様可能でしょうか？）</a:t>
            </a:r>
            <a:endParaRPr lang="en-US" altLang="ja-JP" sz="2000" dirty="0"/>
          </a:p>
          <a:p>
            <a:r>
              <a:rPr lang="ja-JP" altLang="en-US" sz="2000" dirty="0"/>
              <a:t>〇申し込みサイト，リスト管理，受付・会場準備，配信（一方向）は外部委託</a:t>
            </a:r>
            <a:endParaRPr lang="en-US" altLang="ja-JP" sz="2000" dirty="0"/>
          </a:p>
          <a:p>
            <a:r>
              <a:rPr lang="ja-JP" altLang="en-US" sz="2000" dirty="0"/>
              <a:t>〇講師調整：波多予定</a:t>
            </a:r>
            <a:endParaRPr lang="en-US" altLang="ja-JP" sz="2000" dirty="0"/>
          </a:p>
          <a:p>
            <a:r>
              <a:rPr lang="ja-JP" altLang="en-US" sz="2000" dirty="0"/>
              <a:t>　（講師決定後の旅費，謝金プロセスを教えて下さい　→　本松様，當真様）</a:t>
            </a:r>
            <a:endParaRPr lang="en-US" altLang="ja-JP" sz="2000" dirty="0"/>
          </a:p>
          <a:p>
            <a:r>
              <a:rPr lang="ja-JP" altLang="en-US" sz="2000" dirty="0"/>
              <a:t>　（衛星データ利用の場合は，</a:t>
            </a:r>
            <a:r>
              <a:rPr lang="en-US" altLang="ja-JP" sz="2000" dirty="0"/>
              <a:t>S-net</a:t>
            </a:r>
            <a:r>
              <a:rPr lang="ja-JP" altLang="en-US" sz="2000" dirty="0"/>
              <a:t>から支出可能性あるかも？</a:t>
            </a:r>
            <a:endParaRPr lang="en-US" altLang="ja-JP" sz="2000" dirty="0"/>
          </a:p>
          <a:p>
            <a:r>
              <a:rPr lang="ja-JP" altLang="en-US" sz="2000" dirty="0"/>
              <a:t>　　　　　　　　　　　　　　　　　　　　　　　　　　　→　堀様　聞いてもらえますか？）</a:t>
            </a:r>
            <a:endParaRPr lang="en-US" altLang="ja-JP" sz="2000" dirty="0"/>
          </a:p>
          <a:p>
            <a:r>
              <a:rPr lang="ja-JP" altLang="en-US" sz="2000" dirty="0"/>
              <a:t>〇会場選定，打ち合わせ：波多　手続き：本松様，當真様お願いします．</a:t>
            </a:r>
            <a:endParaRPr lang="en-US" altLang="ja-JP" sz="2000" dirty="0"/>
          </a:p>
          <a:p>
            <a:r>
              <a:rPr lang="ja-JP" altLang="en-US" sz="2000" dirty="0"/>
              <a:t>〇当日受付可，司会：波多予定，投影補助，配信：外部委託</a:t>
            </a:r>
            <a:endParaRPr lang="en-US" altLang="ja-JP" sz="2000" dirty="0"/>
          </a:p>
          <a:p>
            <a:r>
              <a:rPr lang="ja-JP" altLang="en-US" sz="2000" dirty="0"/>
              <a:t>〇会場での飲料配布は未定（予算が足りればやっても良いですか？</a:t>
            </a:r>
            <a:endParaRPr lang="en-US" altLang="ja-JP" sz="2000" dirty="0"/>
          </a:p>
          <a:p>
            <a:r>
              <a:rPr lang="ja-JP" altLang="en-US" sz="2000" dirty="0"/>
              <a:t>　　　　　　　　　　　　　　　　　　　　　　　　　　　　　　　　　　→　本松様，當真様）</a:t>
            </a:r>
            <a:endParaRPr lang="en-US" altLang="ja-JP" sz="2000" dirty="0"/>
          </a:p>
          <a:p>
            <a:r>
              <a:rPr lang="ja-JP" altLang="en-US" sz="2000" dirty="0"/>
              <a:t>〇質疑や問い合わせ用メールアドレスを作成予定</a:t>
            </a:r>
            <a:endParaRPr lang="en-US" altLang="ja-JP" sz="2000" dirty="0"/>
          </a:p>
          <a:p>
            <a:r>
              <a:rPr lang="ja-JP" altLang="en-US" sz="2000" dirty="0"/>
              <a:t>〇アンケートフォーム，内容は今後検討</a:t>
            </a:r>
            <a:endParaRPr lang="en-US" altLang="ja-JP" sz="2000" dirty="0"/>
          </a:p>
          <a:p>
            <a:r>
              <a:rPr lang="ja-JP" altLang="en-US" sz="2000" dirty="0"/>
              <a:t>〇共催，後援名義に追加した方が良ければご連絡下さい．</a:t>
            </a:r>
            <a:endParaRPr lang="en-US" altLang="ja-JP" sz="2000" dirty="0"/>
          </a:p>
        </p:txBody>
      </p:sp>
      <p:sp>
        <p:nvSpPr>
          <p:cNvPr id="3" name="テキスト ボックス 2">
            <a:extLst>
              <a:ext uri="{FF2B5EF4-FFF2-40B4-BE49-F238E27FC236}">
                <a16:creationId xmlns:a16="http://schemas.microsoft.com/office/drawing/2014/main" id="{EAC44E91-1BC9-4F1C-B3F9-A2F6AC1393AD}"/>
              </a:ext>
            </a:extLst>
          </p:cNvPr>
          <p:cNvSpPr txBox="1"/>
          <p:nvPr/>
        </p:nvSpPr>
        <p:spPr>
          <a:xfrm>
            <a:off x="107504" y="398936"/>
            <a:ext cx="6380273" cy="523220"/>
          </a:xfrm>
          <a:prstGeom prst="rect">
            <a:avLst/>
          </a:prstGeom>
          <a:noFill/>
        </p:spPr>
        <p:txBody>
          <a:bodyPr wrap="none" rtlCol="0">
            <a:spAutoFit/>
          </a:bodyPr>
          <a:lstStyle/>
          <a:p>
            <a:r>
              <a:rPr kumimoji="1" lang="ja-JP" altLang="en-US" sz="2800" dirty="0"/>
              <a:t>第一回宇宙開発ビジネス交流会　開催案</a:t>
            </a:r>
          </a:p>
        </p:txBody>
      </p:sp>
      <p:cxnSp>
        <p:nvCxnSpPr>
          <p:cNvPr id="6" name="直線コネクタ 5">
            <a:extLst>
              <a:ext uri="{FF2B5EF4-FFF2-40B4-BE49-F238E27FC236}">
                <a16:creationId xmlns:a16="http://schemas.microsoft.com/office/drawing/2014/main" id="{F6BC99CB-3750-4D9F-8F0F-86837569A210}"/>
              </a:ext>
            </a:extLst>
          </p:cNvPr>
          <p:cNvCxnSpPr/>
          <p:nvPr/>
        </p:nvCxnSpPr>
        <p:spPr>
          <a:xfrm>
            <a:off x="107504" y="922156"/>
            <a:ext cx="6380273" cy="0"/>
          </a:xfrm>
          <a:prstGeom prst="line">
            <a:avLst/>
          </a:prstGeom>
          <a:ln w="38100">
            <a:solidFill>
              <a:srgbClr val="0000F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5769805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a:extLst>
              <a:ext uri="{FF2B5EF4-FFF2-40B4-BE49-F238E27FC236}">
                <a16:creationId xmlns:a16="http://schemas.microsoft.com/office/drawing/2014/main" id="{171E6EC5-5DAB-4641-97B7-2091A6687B68}"/>
              </a:ext>
            </a:extLst>
          </p:cNvPr>
          <p:cNvSpPr/>
          <p:nvPr/>
        </p:nvSpPr>
        <p:spPr>
          <a:xfrm>
            <a:off x="683568" y="1124744"/>
            <a:ext cx="8136904" cy="1938992"/>
          </a:xfrm>
          <a:prstGeom prst="rect">
            <a:avLst/>
          </a:prstGeom>
        </p:spPr>
        <p:txBody>
          <a:bodyPr wrap="square">
            <a:spAutoFit/>
          </a:bodyPr>
          <a:lstStyle/>
          <a:p>
            <a:r>
              <a:rPr lang="ja-JP" altLang="en-US" sz="2000" dirty="0"/>
              <a:t>申し込み関連，会場調整・準備，会議対応（受付・配信）：</a:t>
            </a:r>
            <a:r>
              <a:rPr lang="en-US" altLang="ja-JP" sz="2000" dirty="0"/>
              <a:t>57.2</a:t>
            </a:r>
            <a:r>
              <a:rPr lang="ja-JP" altLang="en-US" sz="2000" dirty="0"/>
              <a:t>万円（税込）</a:t>
            </a:r>
            <a:endParaRPr lang="en-US" altLang="ja-JP" sz="2000" dirty="0"/>
          </a:p>
          <a:p>
            <a:r>
              <a:rPr lang="ja-JP" altLang="en-US" sz="2000" dirty="0"/>
              <a:t>配信（ネコビデオ）：＋</a:t>
            </a:r>
            <a:r>
              <a:rPr lang="en-US" altLang="ja-JP" sz="2000" dirty="0"/>
              <a:t>15</a:t>
            </a:r>
            <a:r>
              <a:rPr lang="ja-JP" altLang="en-US" sz="2000" dirty="0"/>
              <a:t>万程度（依頼すると周知範囲が広がる）</a:t>
            </a:r>
            <a:endParaRPr lang="en-US" altLang="ja-JP" sz="2000" dirty="0"/>
          </a:p>
          <a:p>
            <a:r>
              <a:rPr lang="ja-JP" altLang="en-US" sz="2000" dirty="0"/>
              <a:t>会場費：中会議室平日１日利用の場合　</a:t>
            </a:r>
            <a:r>
              <a:rPr lang="en-US" altLang="ja-JP" sz="2000" dirty="0"/>
              <a:t>74,800</a:t>
            </a:r>
            <a:r>
              <a:rPr lang="ja-JP" altLang="en-US" sz="2000" dirty="0"/>
              <a:t>円，設営代　</a:t>
            </a:r>
            <a:r>
              <a:rPr lang="en-US" altLang="ja-JP" sz="2000" dirty="0"/>
              <a:t>4,950</a:t>
            </a:r>
            <a:r>
              <a:rPr lang="ja-JP" altLang="en-US" sz="2000" dirty="0"/>
              <a:t>円</a:t>
            </a:r>
            <a:endParaRPr lang="en-US" altLang="ja-JP" sz="2000" dirty="0"/>
          </a:p>
          <a:p>
            <a:r>
              <a:rPr lang="ja-JP" altLang="en-US" sz="2000" dirty="0"/>
              <a:t>　　　　　サインボード等誘導関係小物　＋</a:t>
            </a:r>
            <a:r>
              <a:rPr lang="en-US" altLang="ja-JP" sz="2000" dirty="0"/>
              <a:t>α</a:t>
            </a:r>
            <a:r>
              <a:rPr lang="ja-JP" altLang="en-US" sz="2000" dirty="0"/>
              <a:t>　　　　　　</a:t>
            </a:r>
            <a:endParaRPr lang="en-US" altLang="ja-JP" sz="2000" dirty="0"/>
          </a:p>
          <a:p>
            <a:r>
              <a:rPr lang="ja-JP" altLang="en-US" sz="2000" dirty="0"/>
              <a:t>旅費・謝金２０万（但し減るかも）　→　九航協の謝金規定を教えて下さい</a:t>
            </a:r>
            <a:endParaRPr lang="en-US" altLang="ja-JP" sz="2000" dirty="0"/>
          </a:p>
          <a:p>
            <a:r>
              <a:rPr lang="ja-JP" altLang="en-US" sz="2000" dirty="0"/>
              <a:t>　　　　　　　　　　　　　　　　　　　　　　　　　　　　→　本松様，當真様）</a:t>
            </a:r>
            <a:endParaRPr lang="en-US" altLang="ja-JP" sz="2000" dirty="0"/>
          </a:p>
        </p:txBody>
      </p:sp>
      <p:sp>
        <p:nvSpPr>
          <p:cNvPr id="3" name="テキスト ボックス 2">
            <a:extLst>
              <a:ext uri="{FF2B5EF4-FFF2-40B4-BE49-F238E27FC236}">
                <a16:creationId xmlns:a16="http://schemas.microsoft.com/office/drawing/2014/main" id="{EAC44E91-1BC9-4F1C-B3F9-A2F6AC1393AD}"/>
              </a:ext>
            </a:extLst>
          </p:cNvPr>
          <p:cNvSpPr txBox="1"/>
          <p:nvPr/>
        </p:nvSpPr>
        <p:spPr>
          <a:xfrm>
            <a:off x="107504" y="398936"/>
            <a:ext cx="6380273" cy="523220"/>
          </a:xfrm>
          <a:prstGeom prst="rect">
            <a:avLst/>
          </a:prstGeom>
          <a:noFill/>
        </p:spPr>
        <p:txBody>
          <a:bodyPr wrap="none" rtlCol="0">
            <a:spAutoFit/>
          </a:bodyPr>
          <a:lstStyle/>
          <a:p>
            <a:r>
              <a:rPr kumimoji="1" lang="ja-JP" altLang="en-US" sz="2800" dirty="0"/>
              <a:t>第一回宇宙開発ビジネス交流会　開催案</a:t>
            </a:r>
          </a:p>
        </p:txBody>
      </p:sp>
      <p:cxnSp>
        <p:nvCxnSpPr>
          <p:cNvPr id="6" name="直線コネクタ 5">
            <a:extLst>
              <a:ext uri="{FF2B5EF4-FFF2-40B4-BE49-F238E27FC236}">
                <a16:creationId xmlns:a16="http://schemas.microsoft.com/office/drawing/2014/main" id="{F6BC99CB-3750-4D9F-8F0F-86837569A210}"/>
              </a:ext>
            </a:extLst>
          </p:cNvPr>
          <p:cNvCxnSpPr/>
          <p:nvPr/>
        </p:nvCxnSpPr>
        <p:spPr>
          <a:xfrm>
            <a:off x="107504" y="922156"/>
            <a:ext cx="6380273" cy="0"/>
          </a:xfrm>
          <a:prstGeom prst="line">
            <a:avLst/>
          </a:prstGeom>
          <a:ln w="38100">
            <a:solidFill>
              <a:srgbClr val="0000F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8073717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a:extLst>
              <a:ext uri="{FF2B5EF4-FFF2-40B4-BE49-F238E27FC236}">
                <a16:creationId xmlns:a16="http://schemas.microsoft.com/office/drawing/2014/main" id="{A7331AD3-797F-4E1E-9C49-666D6DA20FF7}"/>
              </a:ext>
            </a:extLst>
          </p:cNvPr>
          <p:cNvPicPr>
            <a:picLocks noChangeAspect="1"/>
          </p:cNvPicPr>
          <p:nvPr/>
        </p:nvPicPr>
        <p:blipFill>
          <a:blip r:embed="rId2"/>
          <a:stretch>
            <a:fillRect/>
          </a:stretch>
        </p:blipFill>
        <p:spPr>
          <a:xfrm>
            <a:off x="1946855" y="3717032"/>
            <a:ext cx="3652750" cy="2575188"/>
          </a:xfrm>
          <a:prstGeom prst="rect">
            <a:avLst/>
          </a:prstGeom>
        </p:spPr>
      </p:pic>
      <p:sp>
        <p:nvSpPr>
          <p:cNvPr id="5" name="楕円 4">
            <a:extLst>
              <a:ext uri="{FF2B5EF4-FFF2-40B4-BE49-F238E27FC236}">
                <a16:creationId xmlns:a16="http://schemas.microsoft.com/office/drawing/2014/main" id="{B8675451-A6D4-4205-BD96-2B05BD5F9309}"/>
              </a:ext>
            </a:extLst>
          </p:cNvPr>
          <p:cNvSpPr/>
          <p:nvPr/>
        </p:nvSpPr>
        <p:spPr>
          <a:xfrm>
            <a:off x="3851920" y="4887348"/>
            <a:ext cx="905243" cy="792088"/>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テキスト ボックス 5">
            <a:extLst>
              <a:ext uri="{FF2B5EF4-FFF2-40B4-BE49-F238E27FC236}">
                <a16:creationId xmlns:a16="http://schemas.microsoft.com/office/drawing/2014/main" id="{1E0E24B8-C634-4961-A5FF-6C1E3830BE1B}"/>
              </a:ext>
            </a:extLst>
          </p:cNvPr>
          <p:cNvSpPr txBox="1"/>
          <p:nvPr/>
        </p:nvSpPr>
        <p:spPr>
          <a:xfrm>
            <a:off x="5678312" y="5176825"/>
            <a:ext cx="1338828" cy="646331"/>
          </a:xfrm>
          <a:prstGeom prst="rect">
            <a:avLst/>
          </a:prstGeom>
          <a:noFill/>
        </p:spPr>
        <p:txBody>
          <a:bodyPr wrap="none" rtlCol="0">
            <a:spAutoFit/>
          </a:bodyPr>
          <a:lstStyle/>
          <a:p>
            <a:r>
              <a:rPr lang="ja-JP" altLang="en-US" dirty="0"/>
              <a:t>会場</a:t>
            </a:r>
            <a:endParaRPr lang="en-US" altLang="ja-JP" dirty="0"/>
          </a:p>
          <a:p>
            <a:r>
              <a:rPr lang="ja-JP" altLang="en-US" dirty="0"/>
              <a:t>（中会議室）</a:t>
            </a:r>
            <a:endParaRPr kumimoji="1" lang="ja-JP" altLang="en-US" dirty="0"/>
          </a:p>
        </p:txBody>
      </p:sp>
      <p:cxnSp>
        <p:nvCxnSpPr>
          <p:cNvPr id="8" name="直線矢印コネクタ 7">
            <a:extLst>
              <a:ext uri="{FF2B5EF4-FFF2-40B4-BE49-F238E27FC236}">
                <a16:creationId xmlns:a16="http://schemas.microsoft.com/office/drawing/2014/main" id="{10342B5E-4FAA-4486-9908-5CAAE6FEE0F3}"/>
              </a:ext>
            </a:extLst>
          </p:cNvPr>
          <p:cNvCxnSpPr>
            <a:cxnSpLocks/>
          </p:cNvCxnSpPr>
          <p:nvPr/>
        </p:nvCxnSpPr>
        <p:spPr>
          <a:xfrm flipH="1" flipV="1">
            <a:off x="4757163" y="5408349"/>
            <a:ext cx="901301" cy="91642"/>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13" name="図 12">
            <a:extLst>
              <a:ext uri="{FF2B5EF4-FFF2-40B4-BE49-F238E27FC236}">
                <a16:creationId xmlns:a16="http://schemas.microsoft.com/office/drawing/2014/main" id="{FB0D9B5B-554F-46CD-A376-74FAD50513D8}"/>
              </a:ext>
            </a:extLst>
          </p:cNvPr>
          <p:cNvPicPr>
            <a:picLocks noChangeAspect="1"/>
          </p:cNvPicPr>
          <p:nvPr/>
        </p:nvPicPr>
        <p:blipFill>
          <a:blip r:embed="rId3"/>
          <a:stretch>
            <a:fillRect/>
          </a:stretch>
        </p:blipFill>
        <p:spPr>
          <a:xfrm>
            <a:off x="0" y="715197"/>
            <a:ext cx="7884368" cy="2864563"/>
          </a:xfrm>
          <a:prstGeom prst="rect">
            <a:avLst/>
          </a:prstGeom>
        </p:spPr>
      </p:pic>
      <p:sp>
        <p:nvSpPr>
          <p:cNvPr id="3" name="正方形/長方形 2">
            <a:extLst>
              <a:ext uri="{FF2B5EF4-FFF2-40B4-BE49-F238E27FC236}">
                <a16:creationId xmlns:a16="http://schemas.microsoft.com/office/drawing/2014/main" id="{11EACF34-3E85-4603-8406-402DE0D073B5}"/>
              </a:ext>
            </a:extLst>
          </p:cNvPr>
          <p:cNvSpPr/>
          <p:nvPr/>
        </p:nvSpPr>
        <p:spPr>
          <a:xfrm>
            <a:off x="144225" y="299198"/>
            <a:ext cx="4445256" cy="369332"/>
          </a:xfrm>
          <a:prstGeom prst="rect">
            <a:avLst/>
          </a:prstGeom>
        </p:spPr>
        <p:txBody>
          <a:bodyPr wrap="none">
            <a:spAutoFit/>
          </a:bodyPr>
          <a:lstStyle/>
          <a:p>
            <a:r>
              <a:rPr lang="ja-JP" altLang="en-US" dirty="0"/>
              <a:t>別府国際コンベンションセンター</a:t>
            </a:r>
            <a:r>
              <a:rPr lang="ja-JP" altLang="en-US" sz="1600" dirty="0"/>
              <a:t>（</a:t>
            </a:r>
            <a:r>
              <a:rPr lang="en-US" altLang="ja-JP" sz="1600" dirty="0"/>
              <a:t>B-Con Plaza</a:t>
            </a:r>
            <a:r>
              <a:rPr lang="ja-JP" altLang="en-US" sz="1600" dirty="0"/>
              <a:t>）</a:t>
            </a:r>
            <a:endParaRPr lang="ja-JP" altLang="en-US" dirty="0"/>
          </a:p>
        </p:txBody>
      </p:sp>
    </p:spTree>
    <p:extLst>
      <p:ext uri="{BB962C8B-B14F-4D97-AF65-F5344CB8AC3E}">
        <p14:creationId xmlns:p14="http://schemas.microsoft.com/office/powerpoint/2010/main" val="543977743"/>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7704</TotalTime>
  <Words>1413</Words>
  <Application>Microsoft Office PowerPoint</Application>
  <PresentationFormat>画面に合わせる (4:3)</PresentationFormat>
  <Paragraphs>115</Paragraphs>
  <Slides>10</Slides>
  <Notes>0</Notes>
  <HiddenSlides>0</HiddenSlides>
  <MMClips>0</MMClips>
  <ScaleCrop>false</ScaleCrop>
  <HeadingPairs>
    <vt:vector size="6" baseType="variant">
      <vt:variant>
        <vt:lpstr>使用されているフォント</vt:lpstr>
      </vt:variant>
      <vt:variant>
        <vt:i4>7</vt:i4>
      </vt:variant>
      <vt:variant>
        <vt:lpstr>テーマ</vt:lpstr>
      </vt:variant>
      <vt:variant>
        <vt:i4>1</vt:i4>
      </vt:variant>
      <vt:variant>
        <vt:lpstr>スライド タイトル</vt:lpstr>
      </vt:variant>
      <vt:variant>
        <vt:i4>10</vt:i4>
      </vt:variant>
    </vt:vector>
  </HeadingPairs>
  <TitlesOfParts>
    <vt:vector size="18" baseType="lpstr">
      <vt:lpstr>Arial Unicode MS</vt:lpstr>
      <vt:lpstr>ＭＳ Ｐゴシック</vt:lpstr>
      <vt:lpstr>ＭＳ Ｐ明朝</vt:lpstr>
      <vt:lpstr>YuGothic-Bold</vt:lpstr>
      <vt:lpstr>Arial</vt:lpstr>
      <vt:lpstr>Calibri</vt:lpstr>
      <vt:lpstr>Times New Roman</vt: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hata</dc:creator>
  <cp:lastModifiedBy>hata</cp:lastModifiedBy>
  <cp:revision>267</cp:revision>
  <cp:lastPrinted>2022-11-21T01:29:32Z</cp:lastPrinted>
  <dcterms:created xsi:type="dcterms:W3CDTF">2016-07-17T00:30:27Z</dcterms:created>
  <dcterms:modified xsi:type="dcterms:W3CDTF">2022-11-21T01:40:00Z</dcterms:modified>
</cp:coreProperties>
</file>