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93" r:id="rId2"/>
    <p:sldId id="287" r:id="rId3"/>
    <p:sldId id="295" r:id="rId4"/>
    <p:sldId id="296" r:id="rId5"/>
    <p:sldId id="292" r:id="rId6"/>
    <p:sldId id="291" r:id="rId7"/>
    <p:sldId id="297" r:id="rId8"/>
    <p:sldId id="298" r:id="rId9"/>
  </p:sldIdLst>
  <p:sldSz cx="9144000" cy="6858000" type="screen4x3"/>
  <p:notesSz cx="10234613" cy="7099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12" autoAdjust="0"/>
    <p:restoredTop sz="97048" autoAdjust="0"/>
  </p:normalViewPr>
  <p:slideViewPr>
    <p:cSldViewPr>
      <p:cViewPr varScale="1">
        <p:scale>
          <a:sx n="79" d="100"/>
          <a:sy n="79" d="100"/>
        </p:scale>
        <p:origin x="13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0800C0BC-9263-41E6-AA41-B22DD18C8531}" type="datetimeFigureOut">
              <a:rPr kumimoji="1" lang="ja-JP" altLang="en-US" smtClean="0"/>
              <a:t>2022/12/4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99A3E707-3B77-4282-8F6F-9936C0EEF1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4745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6218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0"/>
          <p:cNvSpPr>
            <a:spLocks noChangeShapeType="1"/>
          </p:cNvSpPr>
          <p:nvPr userDrawn="1"/>
        </p:nvSpPr>
        <p:spPr bwMode="auto">
          <a:xfrm>
            <a:off x="76200" y="304800"/>
            <a:ext cx="8991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8" name="Picture 22" descr="logo_yoko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300" y="6524625"/>
            <a:ext cx="20653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19"/>
          <p:cNvSpPr>
            <a:spLocks noChangeShapeType="1"/>
          </p:cNvSpPr>
          <p:nvPr userDrawn="1"/>
        </p:nvSpPr>
        <p:spPr bwMode="auto">
          <a:xfrm>
            <a:off x="76200" y="6478588"/>
            <a:ext cx="8991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テキスト ボックス 13"/>
          <p:cNvSpPr txBox="1"/>
          <p:nvPr userDrawn="1"/>
        </p:nvSpPr>
        <p:spPr>
          <a:xfrm>
            <a:off x="6300192" y="6515164"/>
            <a:ext cx="2802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dirty="0"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Space and Shock Engineering Lab.</a:t>
            </a:r>
            <a:endParaRPr kumimoji="1" lang="ja-JP" altLang="en-US" sz="1400" b="1" i="1" dirty="0">
              <a:latin typeface="Times New Roman" panose="02020603050405020304" pitchFamily="18" charset="0"/>
              <a:ea typeface="Arial Unicode MS" panose="020B060402020202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15" name="Picture 9" descr="C:\Users\P67A\Desktop\labmark_color.jp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6499056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9"/>
          <p:cNvSpPr txBox="1"/>
          <p:nvPr userDrawn="1"/>
        </p:nvSpPr>
        <p:spPr>
          <a:xfrm>
            <a:off x="6192341" y="0"/>
            <a:ext cx="2941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2022</a:t>
            </a:r>
            <a:r>
              <a:rPr kumimoji="1" lang="ja-JP" altLang="en-US" sz="1400" i="1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年</a:t>
            </a:r>
            <a:r>
              <a:rPr kumimoji="1" lang="en-US" altLang="ja-JP" sz="1400" i="1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12</a:t>
            </a:r>
            <a:r>
              <a:rPr kumimoji="1" lang="ja-JP" altLang="en-US" sz="1400" i="1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月</a:t>
            </a:r>
            <a:r>
              <a:rPr kumimoji="1" lang="en-US" altLang="ja-JP" sz="1400" i="1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1</a:t>
            </a:r>
            <a:r>
              <a:rPr kumimoji="1" lang="ja-JP" altLang="en-US" sz="1400" i="1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日（木）打ち合わせ資料</a:t>
            </a:r>
          </a:p>
        </p:txBody>
      </p:sp>
    </p:spTree>
    <p:extLst>
      <p:ext uri="{BB962C8B-B14F-4D97-AF65-F5344CB8AC3E}">
        <p14:creationId xmlns:p14="http://schemas.microsoft.com/office/powerpoint/2010/main" val="92215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0D2FD78-EB87-4D3B-AF3B-2182F7DE37EA}"/>
              </a:ext>
            </a:extLst>
          </p:cNvPr>
          <p:cNvSpPr/>
          <p:nvPr/>
        </p:nvSpPr>
        <p:spPr>
          <a:xfrm>
            <a:off x="323528" y="548680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latin typeface="ＭＳ Ｐゴシック" panose="020B0600070205080204" pitchFamily="50" charset="-128"/>
              </a:rPr>
              <a:t>経済産業省での意見交換会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日時：</a:t>
            </a:r>
            <a:r>
              <a:rPr lang="en-US" altLang="ja-JP" sz="2800" dirty="0">
                <a:latin typeface="ＭＳ Ｐゴシック" panose="020B0600070205080204" pitchFamily="50" charset="-128"/>
              </a:rPr>
              <a:t>2022</a:t>
            </a:r>
            <a:r>
              <a:rPr lang="ja-JP" altLang="en-US" sz="2800" dirty="0">
                <a:latin typeface="ＭＳ Ｐゴシック" panose="020B0600070205080204" pitchFamily="50" charset="-128"/>
              </a:rPr>
              <a:t>年</a:t>
            </a:r>
            <a:r>
              <a:rPr lang="en-US" altLang="ja-JP" sz="2800" dirty="0">
                <a:latin typeface="ＭＳ Ｐゴシック" panose="020B0600070205080204" pitchFamily="50" charset="-128"/>
              </a:rPr>
              <a:t>12</a:t>
            </a:r>
            <a:r>
              <a:rPr lang="ja-JP" altLang="en-US" sz="2800" dirty="0">
                <a:latin typeface="ＭＳ Ｐゴシック" panose="020B0600070205080204" pitchFamily="50" charset="-128"/>
              </a:rPr>
              <a:t>月</a:t>
            </a:r>
            <a:r>
              <a:rPr lang="en-US" altLang="ja-JP" sz="2800" dirty="0">
                <a:latin typeface="ＭＳ Ｐゴシック" panose="020B0600070205080204" pitchFamily="50" charset="-128"/>
              </a:rPr>
              <a:t>1</a:t>
            </a:r>
            <a:r>
              <a:rPr lang="ja-JP" altLang="en-US" sz="2800" dirty="0">
                <a:latin typeface="ＭＳ Ｐゴシック" panose="020B0600070205080204" pitchFamily="50" charset="-128"/>
              </a:rPr>
              <a:t>日（木）</a:t>
            </a:r>
            <a:r>
              <a:rPr lang="en-US" altLang="ja-JP" sz="2800" dirty="0">
                <a:latin typeface="ＭＳ Ｐゴシック" panose="020B0600070205080204" pitchFamily="50" charset="-128"/>
              </a:rPr>
              <a:t>16:00</a:t>
            </a:r>
            <a:r>
              <a:rPr lang="ja-JP" altLang="en-US" sz="2800" dirty="0">
                <a:latin typeface="ＭＳ Ｐゴシック" panose="020B0600070205080204" pitchFamily="50" charset="-128"/>
              </a:rPr>
              <a:t>～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場所：経済産業省　宇宙産業室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内容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　１．宇宙開発ビジネス交流会関係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　２．地域コーディネータ関係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　３．熊本地域関係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　４．九州航空宇宙開発推進協議会関係</a:t>
            </a:r>
            <a:endParaRPr lang="en-US" altLang="ja-JP" sz="2800" dirty="0">
              <a:latin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0711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71E6EC5-5DAB-4641-97B7-2091A6687B68}"/>
              </a:ext>
            </a:extLst>
          </p:cNvPr>
          <p:cNvSpPr/>
          <p:nvPr/>
        </p:nvSpPr>
        <p:spPr>
          <a:xfrm>
            <a:off x="-22103" y="2365636"/>
            <a:ext cx="9144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/>
              <a:t>式次第：</a:t>
            </a:r>
            <a:r>
              <a:rPr lang="ja-JP" altLang="en-US" sz="1600" dirty="0"/>
              <a:t>（講演３０分，質疑応答１０分予定）</a:t>
            </a:r>
            <a:endParaRPr lang="en-US" altLang="ja-JP" sz="1600" dirty="0"/>
          </a:p>
          <a:p>
            <a:r>
              <a:rPr lang="ja-JP" altLang="en-US" sz="2000" dirty="0"/>
              <a:t>　</a:t>
            </a:r>
            <a:r>
              <a:rPr lang="en-US" altLang="ja-JP" sz="2000" dirty="0"/>
              <a:t>13:00</a:t>
            </a:r>
            <a:r>
              <a:rPr lang="ja-JP" altLang="en-US" sz="2000" dirty="0"/>
              <a:t>　開場</a:t>
            </a:r>
            <a:endParaRPr lang="en-US" altLang="ja-JP" sz="2000" dirty="0"/>
          </a:p>
          <a:p>
            <a:r>
              <a:rPr lang="ja-JP" altLang="en-US" sz="2000" dirty="0"/>
              <a:t>　</a:t>
            </a:r>
            <a:r>
              <a:rPr lang="en-US" altLang="ja-JP" sz="2000" dirty="0"/>
              <a:t>13:30</a:t>
            </a:r>
            <a:r>
              <a:rPr lang="ja-JP" altLang="en-US" sz="2000" dirty="0"/>
              <a:t>　開式の辞</a:t>
            </a:r>
            <a:endParaRPr lang="en-US" altLang="ja-JP" sz="2000" dirty="0"/>
          </a:p>
          <a:p>
            <a:r>
              <a:rPr lang="ja-JP" altLang="en-US" sz="2000" dirty="0"/>
              <a:t>　</a:t>
            </a:r>
            <a:r>
              <a:rPr lang="en-US" altLang="ja-JP" sz="2000" dirty="0"/>
              <a:t>13:30</a:t>
            </a:r>
            <a:r>
              <a:rPr lang="ja-JP" altLang="en-US" sz="2000" dirty="0"/>
              <a:t>　九州航空宇宙開発推進協議会　挨拶と紹介　（八坂先生）</a:t>
            </a:r>
            <a:r>
              <a:rPr lang="ja-JP" altLang="en-US" sz="1200" dirty="0"/>
              <a:t>（</a:t>
            </a:r>
            <a:r>
              <a:rPr lang="en-US" altLang="ja-JP" sz="1200" dirty="0"/>
              <a:t>or</a:t>
            </a:r>
            <a:r>
              <a:rPr lang="ja-JP" altLang="en-US" sz="1200" dirty="0"/>
              <a:t>波多）</a:t>
            </a:r>
            <a:endParaRPr lang="en-US" altLang="ja-JP" sz="1200" dirty="0"/>
          </a:p>
          <a:p>
            <a:pPr lvl="0"/>
            <a:r>
              <a:rPr lang="ja-JP" altLang="en-US" sz="2000" dirty="0"/>
              <a:t>　</a:t>
            </a:r>
            <a:r>
              <a:rPr lang="en-US" altLang="ja-JP" sz="2000" dirty="0"/>
              <a:t>14:00</a:t>
            </a:r>
            <a:r>
              <a:rPr lang="ja-JP" altLang="en-US" sz="2000" dirty="0"/>
              <a:t>　衛星利活用（</a:t>
            </a:r>
            <a:r>
              <a:rPr lang="en-US" altLang="ja-JP" sz="2000" dirty="0"/>
              <a:t>Tellus</a:t>
            </a:r>
            <a:r>
              <a:rPr lang="ja-JP" altLang="en-US" sz="2000" dirty="0"/>
              <a:t>利活用）についての政策紹介　（経産省　水上様）</a:t>
            </a:r>
            <a:r>
              <a:rPr lang="ja-JP" altLang="en-US" sz="1200" dirty="0">
                <a:solidFill>
                  <a:prstClr val="black"/>
                </a:solidFill>
              </a:rPr>
              <a:t>（</a:t>
            </a:r>
            <a:r>
              <a:rPr lang="en-US" altLang="ja-JP" sz="1200" dirty="0">
                <a:solidFill>
                  <a:prstClr val="black"/>
                </a:solidFill>
              </a:rPr>
              <a:t>or</a:t>
            </a:r>
            <a:r>
              <a:rPr lang="ja-JP" altLang="en-US" sz="1200" dirty="0">
                <a:solidFill>
                  <a:prstClr val="black"/>
                </a:solidFill>
              </a:rPr>
              <a:t>部署内）</a:t>
            </a:r>
            <a:endParaRPr lang="en-US" altLang="ja-JP" sz="2000" dirty="0"/>
          </a:p>
          <a:p>
            <a:r>
              <a:rPr lang="ja-JP" altLang="en-US" sz="2000" dirty="0"/>
              <a:t>　</a:t>
            </a:r>
            <a:r>
              <a:rPr lang="en-US" altLang="ja-JP" sz="2000" dirty="0"/>
              <a:t>14:40</a:t>
            </a:r>
            <a:r>
              <a:rPr lang="ja-JP" altLang="en-US" sz="2000" dirty="0"/>
              <a:t>　</a:t>
            </a:r>
            <a:r>
              <a:rPr lang="en-US" altLang="ja-JP" sz="2000" dirty="0"/>
              <a:t>Tellus</a:t>
            </a:r>
            <a:r>
              <a:rPr lang="ja-JP" altLang="en-US" sz="2000" dirty="0"/>
              <a:t>利活用の実施例（事業採択者）</a:t>
            </a:r>
            <a:endParaRPr lang="en-US" altLang="ja-JP" sz="2000" dirty="0"/>
          </a:p>
          <a:p>
            <a:r>
              <a:rPr lang="ja-JP" altLang="en-US" sz="2000" dirty="0"/>
              <a:t>　</a:t>
            </a:r>
            <a:r>
              <a:rPr lang="en-US" altLang="ja-JP" sz="2000" dirty="0"/>
              <a:t>15:20</a:t>
            </a:r>
            <a:r>
              <a:rPr lang="ja-JP" altLang="en-US" sz="2000" dirty="0"/>
              <a:t>　休憩</a:t>
            </a:r>
            <a:endParaRPr lang="en-US" altLang="ja-JP" sz="2000" dirty="0"/>
          </a:p>
          <a:p>
            <a:r>
              <a:rPr lang="ja-JP" altLang="en-US" sz="2000" dirty="0"/>
              <a:t>　</a:t>
            </a:r>
            <a:r>
              <a:rPr lang="en-US" altLang="ja-JP" sz="2000" dirty="0"/>
              <a:t>15:40</a:t>
            </a:r>
            <a:r>
              <a:rPr lang="ja-JP" altLang="en-US" sz="2000" dirty="0"/>
              <a:t>　九州域内での衛星データ利用事例の紹介（佐賀大学　新井先生）</a:t>
            </a:r>
            <a:r>
              <a:rPr lang="ja-JP" altLang="en-US" sz="1200" dirty="0"/>
              <a:t>（</a:t>
            </a:r>
            <a:r>
              <a:rPr lang="en-US" altLang="ja-JP" sz="1200" dirty="0"/>
              <a:t>or</a:t>
            </a:r>
            <a:r>
              <a:rPr lang="ja-JP" altLang="en-US" sz="1200" dirty="0"/>
              <a:t>奥村先生）</a:t>
            </a:r>
            <a:endParaRPr lang="ja-JP" altLang="en-US" sz="2000" dirty="0"/>
          </a:p>
          <a:p>
            <a:r>
              <a:rPr lang="ja-JP" altLang="en-US" sz="2000" dirty="0"/>
              <a:t>　</a:t>
            </a:r>
            <a:r>
              <a:rPr lang="en-US" altLang="ja-JP" sz="2000" dirty="0"/>
              <a:t>16:20</a:t>
            </a:r>
            <a:r>
              <a:rPr lang="ja-JP" altLang="en-US" sz="2000" dirty="0"/>
              <a:t>　今後の九州での衛星利活用に関するパネルディスカッション</a:t>
            </a:r>
          </a:p>
          <a:p>
            <a:r>
              <a:rPr lang="ja-JP" altLang="en-US" sz="2000" dirty="0"/>
              <a:t>　　　　　（登壇者＋地域コーディネータ（大分県，鹿児島県，熊本県？））</a:t>
            </a:r>
            <a:endParaRPr lang="en-US" altLang="ja-JP" sz="2000" dirty="0"/>
          </a:p>
          <a:p>
            <a:r>
              <a:rPr lang="ja-JP" altLang="en-US" sz="2000" dirty="0"/>
              <a:t>　</a:t>
            </a:r>
            <a:r>
              <a:rPr lang="en-US" altLang="ja-JP" sz="2000" dirty="0"/>
              <a:t>16:50</a:t>
            </a:r>
            <a:r>
              <a:rPr lang="ja-JP" altLang="en-US" sz="2000" dirty="0"/>
              <a:t>　閉式の辞</a:t>
            </a:r>
          </a:p>
          <a:p>
            <a:r>
              <a:rPr lang="ja-JP" altLang="en-US" sz="2000" dirty="0"/>
              <a:t>　　　　　名刺交換会</a:t>
            </a:r>
            <a:endParaRPr lang="en-US" altLang="ja-JP" sz="2000" dirty="0"/>
          </a:p>
          <a:p>
            <a:r>
              <a:rPr lang="ja-JP" altLang="en-US" sz="2000" dirty="0"/>
              <a:t>　</a:t>
            </a:r>
            <a:r>
              <a:rPr lang="en-US" altLang="ja-JP" sz="2000" dirty="0"/>
              <a:t>18:00</a:t>
            </a:r>
            <a:r>
              <a:rPr lang="ja-JP" altLang="en-US" sz="2000" dirty="0"/>
              <a:t>　閉場 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AC44E91-1BC9-4F1C-B3F9-A2F6AC1393AD}"/>
              </a:ext>
            </a:extLst>
          </p:cNvPr>
          <p:cNvSpPr txBox="1"/>
          <p:nvPr/>
        </p:nvSpPr>
        <p:spPr>
          <a:xfrm>
            <a:off x="107504" y="398936"/>
            <a:ext cx="6588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第一回宇宙開発ビジネス交流会　開催案</a:t>
            </a:r>
            <a:r>
              <a:rPr kumimoji="1" lang="en-US" altLang="ja-JP" sz="2800" dirty="0"/>
              <a:t>A</a:t>
            </a:r>
            <a:endParaRPr kumimoji="1" lang="ja-JP" altLang="en-US" sz="28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5330E46-27C5-4F21-9DFA-0FCD3D66C480}"/>
              </a:ext>
            </a:extLst>
          </p:cNvPr>
          <p:cNvSpPr txBox="1"/>
          <p:nvPr/>
        </p:nvSpPr>
        <p:spPr>
          <a:xfrm>
            <a:off x="179513" y="983336"/>
            <a:ext cx="89644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日時：</a:t>
            </a:r>
            <a:r>
              <a:rPr kumimoji="1" lang="en-US" altLang="ja-JP" sz="2400" dirty="0"/>
              <a:t>2023</a:t>
            </a:r>
            <a:r>
              <a:rPr kumimoji="1" lang="ja-JP" altLang="en-US" sz="2400" dirty="0"/>
              <a:t>年</a:t>
            </a:r>
            <a:r>
              <a:rPr kumimoji="1" lang="en-US" altLang="ja-JP" sz="2400" dirty="0"/>
              <a:t>3</a:t>
            </a:r>
            <a:r>
              <a:rPr kumimoji="1" lang="ja-JP" altLang="en-US" sz="2400" dirty="0"/>
              <a:t>月</a:t>
            </a:r>
            <a:r>
              <a:rPr kumimoji="1" lang="en-US" altLang="ja-JP" sz="2400" dirty="0"/>
              <a:t>10</a:t>
            </a:r>
            <a:r>
              <a:rPr kumimoji="1" lang="ja-JP" altLang="en-US" sz="2400" dirty="0"/>
              <a:t>（金）</a:t>
            </a:r>
            <a:r>
              <a:rPr lang="ja-JP" altLang="en-US" sz="2400" dirty="0"/>
              <a:t>　</a:t>
            </a:r>
            <a:r>
              <a:rPr lang="en-US" altLang="ja-JP" sz="2400" dirty="0"/>
              <a:t>※</a:t>
            </a:r>
            <a:r>
              <a:rPr lang="ja-JP" altLang="en-US" sz="2400" dirty="0"/>
              <a:t>はやぶさ２巡回展示と同会場　</a:t>
            </a:r>
            <a:endParaRPr kumimoji="1" lang="en-US" altLang="ja-JP" sz="2400" dirty="0"/>
          </a:p>
          <a:p>
            <a:r>
              <a:rPr lang="ja-JP" altLang="en-US" sz="2400" dirty="0"/>
              <a:t>場所：別府国際コンベンションセンター</a:t>
            </a:r>
            <a:r>
              <a:rPr lang="ja-JP" altLang="en-US" sz="2000" dirty="0"/>
              <a:t>（</a:t>
            </a:r>
            <a:r>
              <a:rPr lang="en-US" altLang="ja-JP" sz="2000" dirty="0"/>
              <a:t>B-Con Plaza</a:t>
            </a:r>
            <a:r>
              <a:rPr lang="ja-JP" altLang="en-US" sz="2000" dirty="0"/>
              <a:t>）</a:t>
            </a:r>
            <a:r>
              <a:rPr lang="ja-JP" altLang="en-US" sz="2400" dirty="0"/>
              <a:t>中会議室</a:t>
            </a:r>
            <a:r>
              <a:rPr lang="ja-JP" altLang="en-US" sz="2000" dirty="0"/>
              <a:t>（予定）</a:t>
            </a:r>
            <a:endParaRPr lang="en-US" altLang="ja-JP" sz="2000" dirty="0"/>
          </a:p>
          <a:p>
            <a:r>
              <a:rPr kumimoji="1" lang="ja-JP" altLang="en-US" sz="2000" dirty="0"/>
              <a:t>　　　　（</a:t>
            </a:r>
            <a:r>
              <a:rPr lang="ja-JP" altLang="en-US" sz="2000" dirty="0"/>
              <a:t>〒</a:t>
            </a:r>
            <a:r>
              <a:rPr lang="en-US" altLang="ja-JP" sz="2000" dirty="0"/>
              <a:t>874-0828</a:t>
            </a:r>
            <a:r>
              <a:rPr lang="ja-JP" altLang="en-US" sz="2000" dirty="0"/>
              <a:t>　大分県別府市山の手町</a:t>
            </a:r>
            <a:r>
              <a:rPr lang="en-US" altLang="ja-JP" sz="2000" dirty="0"/>
              <a:t>12-1</a:t>
            </a:r>
            <a:r>
              <a:rPr lang="ja-JP" altLang="en-US" sz="2000" dirty="0"/>
              <a:t>）</a:t>
            </a:r>
            <a:endParaRPr lang="en-US" altLang="ja-JP" sz="2000" dirty="0"/>
          </a:p>
          <a:p>
            <a:r>
              <a:rPr lang="ja-JP" altLang="en-US" sz="2000" dirty="0"/>
              <a:t>主催：九州航空宇宙開発推進協議会　　　　共催，後援：要調整</a:t>
            </a:r>
            <a:endParaRPr kumimoji="1" lang="ja-JP" altLang="en-US" sz="2400" dirty="0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F6BC99CB-3750-4D9F-8F0F-86837569A210}"/>
              </a:ext>
            </a:extLst>
          </p:cNvPr>
          <p:cNvCxnSpPr>
            <a:cxnSpLocks/>
          </p:cNvCxnSpPr>
          <p:nvPr/>
        </p:nvCxnSpPr>
        <p:spPr>
          <a:xfrm>
            <a:off x="107504" y="922156"/>
            <a:ext cx="6588663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1154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71E6EC5-5DAB-4641-97B7-2091A6687B68}"/>
              </a:ext>
            </a:extLst>
          </p:cNvPr>
          <p:cNvSpPr/>
          <p:nvPr/>
        </p:nvSpPr>
        <p:spPr>
          <a:xfrm>
            <a:off x="-29886" y="980728"/>
            <a:ext cx="91440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/>
              <a:t>式次第：</a:t>
            </a:r>
            <a:r>
              <a:rPr lang="ja-JP" altLang="en-US" sz="1600" dirty="0"/>
              <a:t>（講演３０分，質疑応答１０分予定）</a:t>
            </a:r>
            <a:endParaRPr lang="en-US" altLang="ja-JP" sz="1600" dirty="0"/>
          </a:p>
          <a:p>
            <a:r>
              <a:rPr lang="en-US" altLang="ja-JP" sz="2000" dirty="0"/>
              <a:t>13:15 </a:t>
            </a:r>
            <a:r>
              <a:rPr lang="ja-JP" altLang="en-US" sz="2000" dirty="0"/>
              <a:t>開式の辞 </a:t>
            </a:r>
            <a:br>
              <a:rPr lang="ja-JP" altLang="en-US" sz="2000" dirty="0"/>
            </a:br>
            <a:r>
              <a:rPr lang="en-US" altLang="ja-JP" sz="2000" dirty="0"/>
              <a:t>13:15 </a:t>
            </a:r>
            <a:r>
              <a:rPr lang="ja-JP" altLang="en-US" sz="2000" dirty="0"/>
              <a:t>九州航空宇宙開発推進協議会 挨拶と紹介 （八坂先生）（</a:t>
            </a:r>
            <a:r>
              <a:rPr lang="en-US" altLang="ja-JP" sz="2000" dirty="0"/>
              <a:t>or</a:t>
            </a:r>
            <a:r>
              <a:rPr lang="ja-JP" altLang="en-US" sz="2000" dirty="0"/>
              <a:t>波多）（</a:t>
            </a:r>
            <a:r>
              <a:rPr lang="en-US" altLang="ja-JP" sz="2000" dirty="0"/>
              <a:t>15</a:t>
            </a:r>
            <a:r>
              <a:rPr lang="ja-JP" altLang="en-US" sz="2000" dirty="0"/>
              <a:t>分） </a:t>
            </a:r>
            <a:br>
              <a:rPr lang="ja-JP" altLang="en-US" sz="2000" dirty="0"/>
            </a:br>
            <a:r>
              <a:rPr lang="en-US" altLang="ja-JP" sz="2000" dirty="0"/>
              <a:t>13:30 </a:t>
            </a:r>
            <a:r>
              <a:rPr lang="ja-JP" altLang="en-US" sz="2000" dirty="0"/>
              <a:t>大分県での宇宙政策（堀様？）（</a:t>
            </a:r>
            <a:r>
              <a:rPr lang="en-US" altLang="ja-JP" sz="2000" dirty="0"/>
              <a:t>20</a:t>
            </a:r>
            <a:r>
              <a:rPr lang="ja-JP" altLang="en-US" sz="2000" dirty="0"/>
              <a:t>分講演，</a:t>
            </a:r>
            <a:r>
              <a:rPr lang="en-US" altLang="ja-JP" sz="2000" dirty="0"/>
              <a:t>10</a:t>
            </a:r>
            <a:r>
              <a:rPr lang="ja-JP" altLang="en-US" sz="2000" dirty="0"/>
              <a:t>分質疑応答） </a:t>
            </a:r>
            <a:br>
              <a:rPr lang="ja-JP" altLang="en-US" sz="2000" dirty="0"/>
            </a:br>
            <a:r>
              <a:rPr lang="en-US" altLang="ja-JP" sz="2000" dirty="0"/>
              <a:t>14:00 </a:t>
            </a:r>
            <a:r>
              <a:rPr lang="ja-JP" altLang="en-US" sz="2000" dirty="0"/>
              <a:t>町工場から宇宙開発への参入？（由紀精密　永松様）</a:t>
            </a:r>
            <a:r>
              <a:rPr lang="ja-JP" altLang="en-US" sz="1400" dirty="0"/>
              <a:t>（</a:t>
            </a:r>
            <a:r>
              <a:rPr lang="en-US" altLang="ja-JP" sz="1400" dirty="0"/>
              <a:t>30</a:t>
            </a:r>
            <a:r>
              <a:rPr lang="ja-JP" altLang="en-US" sz="1400" dirty="0"/>
              <a:t>分講演，</a:t>
            </a:r>
            <a:r>
              <a:rPr lang="en-US" altLang="ja-JP" sz="1400" dirty="0"/>
              <a:t>10</a:t>
            </a:r>
            <a:r>
              <a:rPr lang="ja-JP" altLang="en-US" sz="1400" dirty="0"/>
              <a:t>分質疑応答） </a:t>
            </a:r>
            <a:endParaRPr lang="en-US" altLang="ja-JP" sz="2000" dirty="0"/>
          </a:p>
          <a:p>
            <a:r>
              <a:rPr lang="en-US" altLang="ja-JP" sz="2000" dirty="0"/>
              <a:t>14:40 </a:t>
            </a:r>
            <a:r>
              <a:rPr lang="ja-JP" altLang="en-US" sz="2000" dirty="0"/>
              <a:t>休憩 </a:t>
            </a:r>
            <a:br>
              <a:rPr lang="ja-JP" altLang="en-US" sz="2000" dirty="0"/>
            </a:br>
            <a:r>
              <a:rPr lang="en-US" altLang="ja-JP" sz="2000" dirty="0"/>
              <a:t>14:50 </a:t>
            </a:r>
            <a:r>
              <a:rPr lang="ja-JP" altLang="en-US" sz="2000" dirty="0"/>
              <a:t>衛星利活用（</a:t>
            </a:r>
            <a:r>
              <a:rPr lang="en-US" altLang="ja-JP" sz="2000" dirty="0"/>
              <a:t>Tellus</a:t>
            </a:r>
            <a:r>
              <a:rPr lang="ja-JP" altLang="en-US" sz="2000" dirty="0"/>
              <a:t>利活用）についての政策紹介 （経産省）</a:t>
            </a:r>
            <a:r>
              <a:rPr lang="ja-JP" altLang="en-US" sz="1400" dirty="0"/>
              <a:t>（</a:t>
            </a:r>
            <a:r>
              <a:rPr lang="en-US" altLang="ja-JP" sz="1400" dirty="0"/>
              <a:t>30</a:t>
            </a:r>
            <a:r>
              <a:rPr lang="ja-JP" altLang="en-US" sz="1400" dirty="0"/>
              <a:t>分講演，</a:t>
            </a:r>
            <a:r>
              <a:rPr lang="en-US" altLang="ja-JP" sz="1400" dirty="0"/>
              <a:t>10</a:t>
            </a:r>
            <a:r>
              <a:rPr lang="ja-JP" altLang="en-US" sz="1400" dirty="0"/>
              <a:t>分質疑応答） </a:t>
            </a:r>
            <a:br>
              <a:rPr lang="ja-JP" altLang="en-US" sz="2000" dirty="0"/>
            </a:br>
            <a:r>
              <a:rPr lang="en-US" altLang="ja-JP" sz="2000" dirty="0"/>
              <a:t>15:30 Tellus</a:t>
            </a:r>
            <a:r>
              <a:rPr lang="ja-JP" altLang="en-US" sz="2000" dirty="0"/>
              <a:t>利活用の実施例（九州の事業採択者）（</a:t>
            </a:r>
            <a:r>
              <a:rPr lang="en-US" altLang="ja-JP" sz="2000" dirty="0"/>
              <a:t>20</a:t>
            </a:r>
            <a:r>
              <a:rPr lang="ja-JP" altLang="en-US" sz="2000" dirty="0"/>
              <a:t>分講演</a:t>
            </a:r>
            <a:r>
              <a:rPr lang="en-US" altLang="ja-JP" sz="2000" dirty="0"/>
              <a:t>10</a:t>
            </a:r>
            <a:r>
              <a:rPr lang="ja-JP" altLang="en-US" sz="2000" dirty="0"/>
              <a:t>分質疑応答） </a:t>
            </a:r>
            <a:br>
              <a:rPr lang="ja-JP" altLang="en-US" sz="2000" dirty="0"/>
            </a:br>
            <a:r>
              <a:rPr lang="en-US" altLang="ja-JP" sz="2000" dirty="0"/>
              <a:t>16:00 </a:t>
            </a:r>
            <a:r>
              <a:rPr lang="ja-JP" altLang="en-US" sz="2000" dirty="0"/>
              <a:t>休憩 </a:t>
            </a:r>
            <a:br>
              <a:rPr lang="ja-JP" altLang="en-US" sz="2000" dirty="0"/>
            </a:br>
            <a:r>
              <a:rPr lang="en-US" altLang="ja-JP" sz="2000" dirty="0"/>
              <a:t>16:10 </a:t>
            </a:r>
            <a:r>
              <a:rPr lang="ja-JP" altLang="en-US" sz="2000" dirty="0"/>
              <a:t>九州域内（九航協）での衛星データ利用事例の紹介</a:t>
            </a:r>
            <a:r>
              <a:rPr lang="ja-JP" altLang="en-US" sz="1000" dirty="0"/>
              <a:t>（佐賀大 新井先生</a:t>
            </a:r>
            <a:r>
              <a:rPr lang="en-US" altLang="ja-JP" sz="1000" dirty="0"/>
              <a:t>or</a:t>
            </a:r>
            <a:r>
              <a:rPr lang="ja-JP" altLang="en-US" sz="1000" dirty="0"/>
              <a:t>奥村先生）（</a:t>
            </a:r>
            <a:r>
              <a:rPr lang="en-US" altLang="ja-JP" sz="1000" dirty="0"/>
              <a:t>20</a:t>
            </a:r>
            <a:r>
              <a:rPr lang="ja-JP" altLang="en-US" sz="1000" dirty="0"/>
              <a:t>分講演</a:t>
            </a:r>
            <a:r>
              <a:rPr lang="en-US" altLang="ja-JP" sz="1000" dirty="0"/>
              <a:t>10</a:t>
            </a:r>
            <a:r>
              <a:rPr lang="ja-JP" altLang="en-US" sz="1000" dirty="0"/>
              <a:t>分質疑） </a:t>
            </a:r>
            <a:br>
              <a:rPr lang="ja-JP" altLang="en-US" sz="2000" dirty="0"/>
            </a:br>
            <a:r>
              <a:rPr lang="en-US" altLang="ja-JP" sz="2000" dirty="0"/>
              <a:t>16:40</a:t>
            </a:r>
            <a:r>
              <a:rPr lang="ja-JP" altLang="en-US" sz="2000" dirty="0"/>
              <a:t> 今後の九州での衛星利活用に関するパネルディスカッション </a:t>
            </a:r>
            <a:br>
              <a:rPr lang="ja-JP" altLang="en-US" sz="2000" dirty="0"/>
            </a:br>
            <a:r>
              <a:rPr lang="ja-JP" altLang="en-US" sz="2000" dirty="0"/>
              <a:t> （八坂先生，水上様，地域コーディネータ（大分県，鹿児島県），司会波多） </a:t>
            </a:r>
            <a:br>
              <a:rPr lang="ja-JP" altLang="en-US" sz="2000" dirty="0"/>
            </a:br>
            <a:r>
              <a:rPr lang="en-US" altLang="ja-JP" sz="2000" dirty="0"/>
              <a:t>17:10 </a:t>
            </a:r>
            <a:r>
              <a:rPr lang="ja-JP" altLang="en-US" sz="2000" dirty="0"/>
              <a:t>閉式の辞 </a:t>
            </a:r>
            <a:br>
              <a:rPr lang="ja-JP" altLang="en-US" sz="2000" dirty="0"/>
            </a:br>
            <a:r>
              <a:rPr lang="ja-JP" altLang="en-US" sz="2000" dirty="0"/>
              <a:t>　名刺交換会 </a:t>
            </a:r>
            <a:br>
              <a:rPr lang="ja-JP" altLang="en-US" sz="2000" dirty="0"/>
            </a:br>
            <a:r>
              <a:rPr lang="en-US" altLang="ja-JP" sz="2000" dirty="0"/>
              <a:t>18:00 </a:t>
            </a:r>
            <a:r>
              <a:rPr lang="ja-JP" altLang="en-US" sz="2000" dirty="0"/>
              <a:t>閉場 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AC44E91-1BC9-4F1C-B3F9-A2F6AC1393AD}"/>
              </a:ext>
            </a:extLst>
          </p:cNvPr>
          <p:cNvSpPr txBox="1"/>
          <p:nvPr/>
        </p:nvSpPr>
        <p:spPr>
          <a:xfrm>
            <a:off x="107504" y="398936"/>
            <a:ext cx="6575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第一回宇宙開発ビジネス交流会　開催案</a:t>
            </a:r>
            <a:r>
              <a:rPr kumimoji="1" lang="en-US" altLang="ja-JP" sz="2800" dirty="0"/>
              <a:t>B</a:t>
            </a:r>
            <a:endParaRPr kumimoji="1" lang="ja-JP" altLang="en-US" sz="2800" dirty="0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F6BC99CB-3750-4D9F-8F0F-86837569A210}"/>
              </a:ext>
            </a:extLst>
          </p:cNvPr>
          <p:cNvCxnSpPr>
            <a:cxnSpLocks/>
          </p:cNvCxnSpPr>
          <p:nvPr/>
        </p:nvCxnSpPr>
        <p:spPr>
          <a:xfrm>
            <a:off x="107504" y="922156"/>
            <a:ext cx="648072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0596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71E6EC5-5DAB-4641-97B7-2091A6687B68}"/>
              </a:ext>
            </a:extLst>
          </p:cNvPr>
          <p:cNvSpPr/>
          <p:nvPr/>
        </p:nvSpPr>
        <p:spPr>
          <a:xfrm>
            <a:off x="-29886" y="980728"/>
            <a:ext cx="9144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/>
              <a:t>式次第：</a:t>
            </a:r>
            <a:endParaRPr lang="en-US" altLang="ja-JP" sz="2000" dirty="0"/>
          </a:p>
          <a:p>
            <a:r>
              <a:rPr lang="en-US" altLang="ja-JP" sz="2000" dirty="0"/>
              <a:t>13:00 </a:t>
            </a:r>
            <a:r>
              <a:rPr lang="ja-JP" altLang="en-US" sz="2000" dirty="0"/>
              <a:t>開式の辞 </a:t>
            </a:r>
            <a:br>
              <a:rPr lang="ja-JP" altLang="en-US" sz="2000" dirty="0"/>
            </a:br>
            <a:r>
              <a:rPr lang="en-US" altLang="ja-JP" sz="2000" dirty="0"/>
              <a:t>13:00 </a:t>
            </a:r>
            <a:r>
              <a:rPr lang="ja-JP" altLang="en-US" sz="2000" dirty="0"/>
              <a:t>九州航空宇宙開発推進協議会 挨拶と紹介 （八坂先生）（</a:t>
            </a:r>
            <a:r>
              <a:rPr lang="en-US" altLang="ja-JP" sz="2000" dirty="0"/>
              <a:t>or</a:t>
            </a:r>
            <a:r>
              <a:rPr lang="ja-JP" altLang="en-US" sz="2000" dirty="0"/>
              <a:t>波多）（</a:t>
            </a:r>
            <a:r>
              <a:rPr lang="en-US" altLang="ja-JP" sz="2000" dirty="0"/>
              <a:t>15</a:t>
            </a:r>
            <a:r>
              <a:rPr lang="ja-JP" altLang="en-US" sz="2000" dirty="0"/>
              <a:t>分） </a:t>
            </a:r>
            <a:br>
              <a:rPr lang="ja-JP" altLang="en-US" sz="2000" dirty="0"/>
            </a:br>
            <a:r>
              <a:rPr lang="en-US" altLang="ja-JP" sz="2000" dirty="0"/>
              <a:t>13:15 </a:t>
            </a:r>
            <a:r>
              <a:rPr lang="ja-JP" altLang="en-US" sz="2000" dirty="0"/>
              <a:t>大分県での宇宙政策（堀様？）（</a:t>
            </a:r>
            <a:r>
              <a:rPr lang="en-US" altLang="ja-JP" sz="2000" dirty="0"/>
              <a:t>20</a:t>
            </a:r>
            <a:r>
              <a:rPr lang="ja-JP" altLang="en-US" sz="2000" dirty="0"/>
              <a:t>分講演，</a:t>
            </a:r>
            <a:r>
              <a:rPr lang="en-US" altLang="ja-JP" sz="2000" dirty="0"/>
              <a:t>10</a:t>
            </a:r>
            <a:r>
              <a:rPr lang="ja-JP" altLang="en-US" sz="2000" dirty="0"/>
              <a:t>分質疑応答） </a:t>
            </a:r>
            <a:br>
              <a:rPr lang="ja-JP" altLang="en-US" sz="2000" dirty="0"/>
            </a:br>
            <a:r>
              <a:rPr lang="en-US" altLang="ja-JP" sz="2000" dirty="0"/>
              <a:t>13:45 </a:t>
            </a:r>
            <a:r>
              <a:rPr lang="ja-JP" altLang="en-US" sz="2000" dirty="0"/>
              <a:t>宇宙開発過程と求められる環境試験（空宙技研　波多）</a:t>
            </a:r>
            <a:r>
              <a:rPr lang="ja-JP" altLang="en-US" sz="1400" dirty="0"/>
              <a:t>（</a:t>
            </a:r>
            <a:r>
              <a:rPr lang="en-US" altLang="ja-JP" sz="1400" dirty="0"/>
              <a:t>20</a:t>
            </a:r>
            <a:r>
              <a:rPr lang="ja-JP" altLang="en-US" sz="1400" dirty="0"/>
              <a:t>分講演，</a:t>
            </a:r>
            <a:r>
              <a:rPr lang="en-US" altLang="ja-JP" sz="1400" dirty="0"/>
              <a:t>10</a:t>
            </a:r>
            <a:r>
              <a:rPr lang="ja-JP" altLang="en-US" sz="1400" dirty="0"/>
              <a:t>分質疑応答） </a:t>
            </a:r>
            <a:endParaRPr lang="en-US" altLang="ja-JP" sz="2000" dirty="0"/>
          </a:p>
          <a:p>
            <a:r>
              <a:rPr lang="en-US" altLang="ja-JP" sz="2000" dirty="0"/>
              <a:t>14:15 </a:t>
            </a:r>
            <a:r>
              <a:rPr lang="ja-JP" altLang="en-US" sz="2000" dirty="0"/>
              <a:t>町工場から宇宙開発への参入？（由紀精密　永松様）</a:t>
            </a:r>
            <a:r>
              <a:rPr lang="ja-JP" altLang="en-US" sz="1400" dirty="0"/>
              <a:t>（</a:t>
            </a:r>
            <a:r>
              <a:rPr lang="en-US" altLang="ja-JP" sz="1400" dirty="0"/>
              <a:t>30</a:t>
            </a:r>
            <a:r>
              <a:rPr lang="ja-JP" altLang="en-US" sz="1400" dirty="0"/>
              <a:t>分講演，</a:t>
            </a:r>
            <a:r>
              <a:rPr lang="en-US" altLang="ja-JP" sz="1400" dirty="0"/>
              <a:t>10</a:t>
            </a:r>
            <a:r>
              <a:rPr lang="ja-JP" altLang="en-US" sz="1400" dirty="0"/>
              <a:t>分質疑応答） </a:t>
            </a:r>
            <a:endParaRPr lang="en-US" altLang="ja-JP" sz="2000" dirty="0"/>
          </a:p>
          <a:p>
            <a:r>
              <a:rPr lang="en-US" altLang="ja-JP" sz="2000" dirty="0"/>
              <a:t>14:55 </a:t>
            </a:r>
            <a:r>
              <a:rPr lang="ja-JP" altLang="en-US" sz="2000" dirty="0"/>
              <a:t>休憩 </a:t>
            </a:r>
            <a:br>
              <a:rPr lang="ja-JP" altLang="en-US" sz="2000" dirty="0"/>
            </a:br>
            <a:r>
              <a:rPr lang="en-US" altLang="ja-JP" sz="2000" dirty="0"/>
              <a:t>15:05 </a:t>
            </a:r>
            <a:r>
              <a:rPr lang="ja-JP" altLang="en-US" sz="2000" dirty="0"/>
              <a:t>衛星利活用（</a:t>
            </a:r>
            <a:r>
              <a:rPr lang="en-US" altLang="ja-JP" sz="2000" dirty="0"/>
              <a:t>Tellus</a:t>
            </a:r>
            <a:r>
              <a:rPr lang="ja-JP" altLang="en-US" sz="2000" dirty="0"/>
              <a:t>利活用）についての政策紹介 （経産省）</a:t>
            </a:r>
            <a:r>
              <a:rPr lang="ja-JP" altLang="en-US" sz="1400" dirty="0"/>
              <a:t>（</a:t>
            </a:r>
            <a:r>
              <a:rPr lang="en-US" altLang="ja-JP" sz="1400" dirty="0"/>
              <a:t>30</a:t>
            </a:r>
            <a:r>
              <a:rPr lang="ja-JP" altLang="en-US" sz="1400" dirty="0"/>
              <a:t>分講演，</a:t>
            </a:r>
            <a:r>
              <a:rPr lang="en-US" altLang="ja-JP" sz="1400" dirty="0"/>
              <a:t>10</a:t>
            </a:r>
            <a:r>
              <a:rPr lang="ja-JP" altLang="en-US" sz="1400" dirty="0"/>
              <a:t>分質疑応答） </a:t>
            </a:r>
            <a:br>
              <a:rPr lang="ja-JP" altLang="en-US" sz="2000" dirty="0"/>
            </a:br>
            <a:r>
              <a:rPr lang="en-US" altLang="ja-JP" sz="2000" dirty="0"/>
              <a:t>15:45 Tellus</a:t>
            </a:r>
            <a:r>
              <a:rPr lang="ja-JP" altLang="en-US" sz="2000" dirty="0"/>
              <a:t>利活用の実施例（九州の事業採択者）（</a:t>
            </a:r>
            <a:r>
              <a:rPr lang="en-US" altLang="ja-JP" sz="2000" dirty="0"/>
              <a:t>20</a:t>
            </a:r>
            <a:r>
              <a:rPr lang="ja-JP" altLang="en-US" sz="2000" dirty="0"/>
              <a:t>分講演</a:t>
            </a:r>
            <a:r>
              <a:rPr lang="en-US" altLang="ja-JP" sz="2000" dirty="0"/>
              <a:t>10</a:t>
            </a:r>
            <a:r>
              <a:rPr lang="ja-JP" altLang="en-US" sz="2000" dirty="0"/>
              <a:t>分質疑応答） </a:t>
            </a:r>
            <a:br>
              <a:rPr lang="ja-JP" altLang="en-US" sz="2000" dirty="0"/>
            </a:br>
            <a:r>
              <a:rPr lang="en-US" altLang="ja-JP" sz="2000" dirty="0"/>
              <a:t>16:15 </a:t>
            </a:r>
            <a:r>
              <a:rPr lang="ja-JP" altLang="en-US" sz="2000" dirty="0"/>
              <a:t>休憩 </a:t>
            </a:r>
            <a:br>
              <a:rPr lang="ja-JP" altLang="en-US" sz="2000" dirty="0"/>
            </a:br>
            <a:r>
              <a:rPr lang="en-US" altLang="ja-JP" sz="2000" dirty="0"/>
              <a:t>16:25 </a:t>
            </a:r>
            <a:r>
              <a:rPr lang="ja-JP" altLang="en-US" sz="2000" dirty="0"/>
              <a:t>九州域内（九航協）での衛星データ利用事例の紹介</a:t>
            </a:r>
            <a:r>
              <a:rPr lang="ja-JP" altLang="en-US" sz="1000" dirty="0"/>
              <a:t>（佐賀大 新井先生</a:t>
            </a:r>
            <a:r>
              <a:rPr lang="en-US" altLang="ja-JP" sz="1000" dirty="0"/>
              <a:t>or</a:t>
            </a:r>
            <a:r>
              <a:rPr lang="ja-JP" altLang="en-US" sz="1000" dirty="0"/>
              <a:t>奥村先生）（</a:t>
            </a:r>
            <a:r>
              <a:rPr lang="en-US" altLang="ja-JP" sz="1000" dirty="0"/>
              <a:t>20</a:t>
            </a:r>
            <a:r>
              <a:rPr lang="ja-JP" altLang="en-US" sz="1000" dirty="0"/>
              <a:t>分講演</a:t>
            </a:r>
            <a:r>
              <a:rPr lang="en-US" altLang="ja-JP" sz="1000" dirty="0"/>
              <a:t>10</a:t>
            </a:r>
            <a:r>
              <a:rPr lang="ja-JP" altLang="en-US" sz="1000" dirty="0"/>
              <a:t>分質疑） </a:t>
            </a:r>
            <a:br>
              <a:rPr lang="ja-JP" altLang="en-US" sz="2000" dirty="0"/>
            </a:br>
            <a:r>
              <a:rPr lang="en-US" altLang="ja-JP" sz="2000" dirty="0"/>
              <a:t>16:55</a:t>
            </a:r>
            <a:r>
              <a:rPr lang="ja-JP" altLang="en-US" sz="2000" dirty="0"/>
              <a:t> 今後の九州での衛星利活用に関するパネルディスカッション </a:t>
            </a:r>
            <a:br>
              <a:rPr lang="ja-JP" altLang="en-US" sz="2000" dirty="0"/>
            </a:br>
            <a:r>
              <a:rPr lang="ja-JP" altLang="en-US" sz="2000" dirty="0"/>
              <a:t> （八坂先生，水上様，地域コーディネータ（大分県，鹿児島県），司会波多） </a:t>
            </a:r>
            <a:br>
              <a:rPr lang="ja-JP" altLang="en-US" sz="2000" dirty="0"/>
            </a:br>
            <a:r>
              <a:rPr lang="en-US" altLang="ja-JP" sz="2000" dirty="0"/>
              <a:t>17:25 </a:t>
            </a:r>
            <a:r>
              <a:rPr lang="ja-JP" altLang="en-US" sz="2000" dirty="0"/>
              <a:t>閉式の辞 </a:t>
            </a:r>
            <a:br>
              <a:rPr lang="ja-JP" altLang="en-US" sz="2000" dirty="0"/>
            </a:br>
            <a:r>
              <a:rPr lang="ja-JP" altLang="en-US" sz="2000" dirty="0"/>
              <a:t>　名刺交換会 </a:t>
            </a:r>
            <a:br>
              <a:rPr lang="ja-JP" altLang="en-US" sz="2000" dirty="0"/>
            </a:br>
            <a:r>
              <a:rPr lang="en-US" altLang="ja-JP" sz="2000" dirty="0"/>
              <a:t>18:00 </a:t>
            </a:r>
            <a:r>
              <a:rPr lang="ja-JP" altLang="en-US" sz="2000" dirty="0"/>
              <a:t>閉場 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AC44E91-1BC9-4F1C-B3F9-A2F6AC1393AD}"/>
              </a:ext>
            </a:extLst>
          </p:cNvPr>
          <p:cNvSpPr txBox="1"/>
          <p:nvPr/>
        </p:nvSpPr>
        <p:spPr>
          <a:xfrm>
            <a:off x="107504" y="398936"/>
            <a:ext cx="6575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第一回宇宙開発ビジネス交流会　開催案</a:t>
            </a:r>
            <a:r>
              <a:rPr kumimoji="1" lang="en-US" altLang="ja-JP" sz="2800" dirty="0"/>
              <a:t>C</a:t>
            </a:r>
            <a:endParaRPr kumimoji="1" lang="ja-JP" altLang="en-US" sz="2800" dirty="0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F6BC99CB-3750-4D9F-8F0F-86837569A210}"/>
              </a:ext>
            </a:extLst>
          </p:cNvPr>
          <p:cNvCxnSpPr>
            <a:cxnSpLocks/>
          </p:cNvCxnSpPr>
          <p:nvPr/>
        </p:nvCxnSpPr>
        <p:spPr>
          <a:xfrm>
            <a:off x="107504" y="922156"/>
            <a:ext cx="6480720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3365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A7331AD3-797F-4E1E-9C49-666D6DA20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855" y="3717032"/>
            <a:ext cx="3652750" cy="2575188"/>
          </a:xfrm>
          <a:prstGeom prst="rect">
            <a:avLst/>
          </a:prstGeom>
        </p:spPr>
      </p:pic>
      <p:sp>
        <p:nvSpPr>
          <p:cNvPr id="5" name="楕円 4">
            <a:extLst>
              <a:ext uri="{FF2B5EF4-FFF2-40B4-BE49-F238E27FC236}">
                <a16:creationId xmlns:a16="http://schemas.microsoft.com/office/drawing/2014/main" id="{B8675451-A6D4-4205-BD96-2B05BD5F9309}"/>
              </a:ext>
            </a:extLst>
          </p:cNvPr>
          <p:cNvSpPr/>
          <p:nvPr/>
        </p:nvSpPr>
        <p:spPr>
          <a:xfrm>
            <a:off x="3851920" y="4887348"/>
            <a:ext cx="905243" cy="7920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E0E24B8-C634-4961-A5FF-6C1E3830BE1B}"/>
              </a:ext>
            </a:extLst>
          </p:cNvPr>
          <p:cNvSpPr txBox="1"/>
          <p:nvPr/>
        </p:nvSpPr>
        <p:spPr>
          <a:xfrm>
            <a:off x="5678312" y="5176825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会場</a:t>
            </a:r>
            <a:endParaRPr lang="en-US" altLang="ja-JP" dirty="0"/>
          </a:p>
          <a:p>
            <a:r>
              <a:rPr lang="ja-JP" altLang="en-US" dirty="0"/>
              <a:t>（中会議室）</a:t>
            </a:r>
            <a:endParaRPr kumimoji="1" lang="ja-JP" altLang="en-US" dirty="0"/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10342B5E-4FAA-4486-9908-5CAAE6FEE0F3}"/>
              </a:ext>
            </a:extLst>
          </p:cNvPr>
          <p:cNvCxnSpPr>
            <a:cxnSpLocks/>
          </p:cNvCxnSpPr>
          <p:nvPr/>
        </p:nvCxnSpPr>
        <p:spPr>
          <a:xfrm flipH="1" flipV="1">
            <a:off x="4757163" y="5408349"/>
            <a:ext cx="901301" cy="916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図 12">
            <a:extLst>
              <a:ext uri="{FF2B5EF4-FFF2-40B4-BE49-F238E27FC236}">
                <a16:creationId xmlns:a16="http://schemas.microsoft.com/office/drawing/2014/main" id="{FB0D9B5B-554F-46CD-A376-74FAD50513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15197"/>
            <a:ext cx="7884368" cy="2864563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1EACF34-3E85-4603-8406-402DE0D073B5}"/>
              </a:ext>
            </a:extLst>
          </p:cNvPr>
          <p:cNvSpPr/>
          <p:nvPr/>
        </p:nvSpPr>
        <p:spPr>
          <a:xfrm>
            <a:off x="144225" y="299198"/>
            <a:ext cx="4445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別府国際コンベンションセンター</a:t>
            </a:r>
            <a:r>
              <a:rPr lang="ja-JP" altLang="en-US" sz="1600" dirty="0"/>
              <a:t>（</a:t>
            </a:r>
            <a:r>
              <a:rPr lang="en-US" altLang="ja-JP" sz="1600" dirty="0"/>
              <a:t>B-Con Plaza</a:t>
            </a:r>
            <a:r>
              <a:rPr lang="ja-JP" altLang="en-US" sz="1600" dirty="0"/>
              <a:t>）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977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5B6E91C-6EC5-4A77-8526-678CC5BDA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7674"/>
            <a:ext cx="9144000" cy="4862652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56731CB-E9F9-42DB-ACCF-7DE76071C58E}"/>
              </a:ext>
            </a:extLst>
          </p:cNvPr>
          <p:cNvSpPr/>
          <p:nvPr/>
        </p:nvSpPr>
        <p:spPr>
          <a:xfrm>
            <a:off x="126744" y="404664"/>
            <a:ext cx="4445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別府国際コンベンションセンター</a:t>
            </a:r>
            <a:r>
              <a:rPr lang="ja-JP" altLang="en-US" sz="1600" dirty="0"/>
              <a:t>（</a:t>
            </a:r>
            <a:r>
              <a:rPr lang="en-US" altLang="ja-JP" sz="1600" dirty="0"/>
              <a:t>B-Con Plaza</a:t>
            </a:r>
            <a:r>
              <a:rPr lang="ja-JP" altLang="en-US" sz="1600" dirty="0"/>
              <a:t>）</a:t>
            </a:r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C021CDE-4AA7-49B8-B3DC-06CEB9A9CF3F}"/>
              </a:ext>
            </a:extLst>
          </p:cNvPr>
          <p:cNvSpPr txBox="1"/>
          <p:nvPr/>
        </p:nvSpPr>
        <p:spPr>
          <a:xfrm>
            <a:off x="4716016" y="4797152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電動起立椅子</a:t>
            </a:r>
            <a:endParaRPr kumimoji="1" lang="en-US" altLang="ja-JP" sz="2400" dirty="0"/>
          </a:p>
          <a:p>
            <a:r>
              <a:rPr kumimoji="1" lang="ja-JP" altLang="en-US" sz="2400" dirty="0"/>
              <a:t>（</a:t>
            </a:r>
            <a:r>
              <a:rPr kumimoji="1" lang="en-US" altLang="ja-JP" sz="2400" dirty="0"/>
              <a:t>160</a:t>
            </a:r>
            <a:r>
              <a:rPr kumimoji="1" lang="ja-JP" altLang="en-US" sz="2400" dirty="0"/>
              <a:t>席（間開けて</a:t>
            </a:r>
            <a:r>
              <a:rPr kumimoji="1" lang="en-US" altLang="ja-JP" sz="2400" dirty="0"/>
              <a:t>80</a:t>
            </a:r>
            <a:r>
              <a:rPr kumimoji="1" lang="ja-JP" altLang="en-US" sz="2400" dirty="0"/>
              <a:t>席分））</a:t>
            </a:r>
            <a:endParaRPr kumimoji="1" lang="en-US" altLang="ja-JP" sz="2400" dirty="0"/>
          </a:p>
          <a:p>
            <a:r>
              <a:rPr kumimoji="1" lang="ja-JP" altLang="en-US" sz="2400" dirty="0"/>
              <a:t>＋椅子追加（</a:t>
            </a:r>
            <a:r>
              <a:rPr lang="en-US" altLang="ja-JP" sz="2400" dirty="0"/>
              <a:t>20</a:t>
            </a:r>
            <a:r>
              <a:rPr lang="ja-JP" altLang="en-US" sz="2400" dirty="0"/>
              <a:t>席）</a:t>
            </a:r>
            <a:r>
              <a:rPr kumimoji="1" lang="ja-JP" altLang="en-US" sz="2400" dirty="0"/>
              <a:t>：</a:t>
            </a:r>
            <a:r>
              <a:rPr kumimoji="1" lang="en-US" altLang="ja-JP" sz="2400" dirty="0"/>
              <a:t>100</a:t>
            </a:r>
            <a:r>
              <a:rPr kumimoji="1" lang="ja-JP" altLang="en-US" sz="2400" dirty="0"/>
              <a:t>名想定</a:t>
            </a:r>
          </a:p>
        </p:txBody>
      </p:sp>
    </p:spTree>
    <p:extLst>
      <p:ext uri="{BB962C8B-B14F-4D97-AF65-F5344CB8AC3E}">
        <p14:creationId xmlns:p14="http://schemas.microsoft.com/office/powerpoint/2010/main" val="1047516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F7F4279-F6FD-4954-8A3C-C499823B3D15}"/>
              </a:ext>
            </a:extLst>
          </p:cNvPr>
          <p:cNvSpPr txBox="1"/>
          <p:nvPr/>
        </p:nvSpPr>
        <p:spPr>
          <a:xfrm>
            <a:off x="107504" y="398936"/>
            <a:ext cx="3785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地域コーディネータ関係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52E3BCA-3320-4541-88E8-557C3A3E4BE9}"/>
              </a:ext>
            </a:extLst>
          </p:cNvPr>
          <p:cNvCxnSpPr>
            <a:cxnSpLocks/>
          </p:cNvCxnSpPr>
          <p:nvPr/>
        </p:nvCxnSpPr>
        <p:spPr>
          <a:xfrm>
            <a:off x="107504" y="922156"/>
            <a:ext cx="3785011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D62E7F7-196A-42FB-B6B9-B31A3B4C5FD3}"/>
              </a:ext>
            </a:extLst>
          </p:cNvPr>
          <p:cNvSpPr/>
          <p:nvPr/>
        </p:nvSpPr>
        <p:spPr>
          <a:xfrm>
            <a:off x="107504" y="980728"/>
            <a:ext cx="91085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latin typeface="ＭＳ Ｐゴシック" panose="020B0600070205080204" pitchFamily="50" charset="-128"/>
              </a:rPr>
              <a:t>・現在の契約状況（仕様書）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・大分県高山様と会談した内容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　　　・今後の公募について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　　　・</a:t>
            </a:r>
            <a:r>
              <a:rPr lang="en-US" altLang="ja-JP" sz="2800" dirty="0" err="1">
                <a:latin typeface="ＭＳ Ｐゴシック" panose="020B0600070205080204" pitchFamily="50" charset="-128"/>
              </a:rPr>
              <a:t>Telluse</a:t>
            </a:r>
            <a:r>
              <a:rPr lang="ja-JP" altLang="en-US" sz="2800" dirty="0">
                <a:latin typeface="ＭＳ Ｐゴシック" panose="020B0600070205080204" pitchFamily="50" charset="-128"/>
              </a:rPr>
              <a:t>の役割について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　　　・</a:t>
            </a:r>
            <a:r>
              <a:rPr lang="ja-JP" altLang="en-US" dirty="0">
                <a:latin typeface="ＭＳ Ｐゴシック" panose="020B0600070205080204" pitchFamily="50" charset="-128"/>
              </a:rPr>
              <a:t>（内閣府だと思いますが）</a:t>
            </a:r>
            <a:r>
              <a:rPr lang="en-US" altLang="ja-JP" sz="2800" dirty="0">
                <a:latin typeface="ＭＳ Ｐゴシック" panose="020B0600070205080204" pitchFamily="50" charset="-128"/>
              </a:rPr>
              <a:t>S-Booster</a:t>
            </a:r>
            <a:r>
              <a:rPr lang="ja-JP" altLang="en-US" sz="2800" dirty="0">
                <a:latin typeface="ＭＳ Ｐゴシック" panose="020B0600070205080204" pitchFamily="50" charset="-128"/>
              </a:rPr>
              <a:t>の地方版または地方予選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・熊本地域で</a:t>
            </a:r>
            <a:r>
              <a:rPr lang="en-US" altLang="ja-JP" sz="2800" dirty="0" err="1">
                <a:latin typeface="ＭＳ Ｐゴシック" panose="020B0600070205080204" pitchFamily="50" charset="-128"/>
              </a:rPr>
              <a:t>Telluse</a:t>
            </a:r>
            <a:r>
              <a:rPr lang="ja-JP" altLang="en-US" sz="2800" dirty="0">
                <a:latin typeface="ＭＳ Ｐゴシック" panose="020B0600070205080204" pitchFamily="50" charset="-128"/>
              </a:rPr>
              <a:t>の１日講習会（初心者向け）を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　企画開催は可能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　　　→地元企業（アグリライト</a:t>
            </a:r>
            <a:r>
              <a:rPr lang="ja-JP" altLang="en-US" sz="1600" dirty="0">
                <a:latin typeface="ＭＳ Ｐゴシック" panose="020B0600070205080204" pitchFamily="50" charset="-128"/>
              </a:rPr>
              <a:t>（園山さんが使えたらですが・・・）</a:t>
            </a:r>
            <a:r>
              <a:rPr lang="ja-JP" altLang="en-US" sz="2800" dirty="0">
                <a:latin typeface="ＭＳ Ｐゴシック" panose="020B0600070205080204" pitchFamily="50" charset="-128"/>
              </a:rPr>
              <a:t>）に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　　　　講師依頼しても</a:t>
            </a:r>
            <a:r>
              <a:rPr lang="en-US" altLang="ja-JP" sz="2800" dirty="0">
                <a:latin typeface="ＭＳ Ｐゴシック" panose="020B0600070205080204" pitchFamily="50" charset="-128"/>
              </a:rPr>
              <a:t>OK</a:t>
            </a:r>
            <a:r>
              <a:rPr lang="ja-JP" altLang="en-US" sz="2800" dirty="0">
                <a:latin typeface="ＭＳ Ｐゴシック" panose="020B0600070205080204" pitchFamily="50" charset="-128"/>
              </a:rPr>
              <a:t>？（さくらインターネットが良い？）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（立ち位置微妙）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・小型衛星（大学）のデータの搭載</a:t>
            </a:r>
            <a:r>
              <a:rPr lang="en-US" altLang="ja-JP" sz="2800" dirty="0">
                <a:latin typeface="ＭＳ Ｐゴシック" panose="020B0600070205080204" pitchFamily="50" charset="-128"/>
              </a:rPr>
              <a:t>or</a:t>
            </a:r>
            <a:r>
              <a:rPr lang="ja-JP" altLang="en-US" sz="2800" dirty="0">
                <a:latin typeface="ＭＳ Ｐゴシック" panose="020B0600070205080204" pitchFamily="50" charset="-128"/>
              </a:rPr>
              <a:t>買取</a:t>
            </a:r>
            <a:endParaRPr lang="en-US" altLang="ja-JP" sz="2800" dirty="0">
              <a:latin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099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CC028D-1A4A-413F-8F91-6B2E8EC6A315}"/>
              </a:ext>
            </a:extLst>
          </p:cNvPr>
          <p:cNvSpPr txBox="1"/>
          <p:nvPr/>
        </p:nvSpPr>
        <p:spPr>
          <a:xfrm>
            <a:off x="107504" y="398936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熊本地域関係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0AAA63D7-5663-442D-872B-6D38D2AC1326}"/>
              </a:ext>
            </a:extLst>
          </p:cNvPr>
          <p:cNvCxnSpPr>
            <a:cxnSpLocks/>
          </p:cNvCxnSpPr>
          <p:nvPr/>
        </p:nvCxnSpPr>
        <p:spPr>
          <a:xfrm>
            <a:off x="107504" y="922156"/>
            <a:ext cx="2339102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B77D6DF-1522-4C92-BDEA-359571F1CC10}"/>
              </a:ext>
            </a:extLst>
          </p:cNvPr>
          <p:cNvSpPr/>
          <p:nvPr/>
        </p:nvSpPr>
        <p:spPr>
          <a:xfrm>
            <a:off x="107504" y="980728"/>
            <a:ext cx="4530655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latin typeface="ＭＳ Ｐゴシック" panose="020B0600070205080204" pitchFamily="50" charset="-128"/>
              </a:rPr>
              <a:t>〇海側のテーマ開拓中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　　（有明海，八代海）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・上天草地域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　　・赤潮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　　・ブルーカーボン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　</a:t>
            </a:r>
            <a:r>
              <a:rPr lang="ja-JP" altLang="en-US" sz="2400" dirty="0">
                <a:latin typeface="ＭＳ Ｐゴシック" panose="020B0600070205080204" pitchFamily="50" charset="-128"/>
              </a:rPr>
              <a:t>（河川からの流入評価含む）</a:t>
            </a:r>
            <a:endParaRPr lang="en-US" altLang="ja-JP" sz="2400" dirty="0">
              <a:latin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</a:rPr>
              <a:t>・葦北地域の不良漁場の原因究明と将来評価</a:t>
            </a:r>
            <a:endParaRPr lang="en-US" altLang="ja-JP" sz="2800" dirty="0">
              <a:latin typeface="ＭＳ Ｐゴシック" panose="020B0600070205080204" pitchFamily="50" charset="-128"/>
            </a:endParaRPr>
          </a:p>
          <a:p>
            <a:r>
              <a:rPr lang="ja-JP" altLang="en-US" sz="2400" dirty="0">
                <a:latin typeface="ＭＳ Ｐゴシック" panose="020B0600070205080204" pitchFamily="50" charset="-128"/>
              </a:rPr>
              <a:t>（漁場として復元可能性が無い安倍は養殖以降などを検討．地方の街づくり）</a:t>
            </a:r>
            <a:endParaRPr lang="en-US" altLang="ja-JP" sz="2400" dirty="0">
              <a:latin typeface="ＭＳ Ｐゴシック" panose="020B0600070205080204" pitchFamily="50" charset="-128"/>
            </a:endParaRPr>
          </a:p>
          <a:p>
            <a:r>
              <a:rPr lang="ja-JP" altLang="en-US" sz="2400" dirty="0">
                <a:latin typeface="ＭＳ Ｐゴシック" panose="020B0600070205080204" pitchFamily="50" charset="-128"/>
              </a:rPr>
              <a:t>（肥後銀行佐敷支店）</a:t>
            </a:r>
            <a:endParaRPr lang="en-US" altLang="ja-JP" sz="2400" dirty="0">
              <a:latin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4F3B616-055E-4797-8B3D-6E26A7B8D9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8159" y="1014332"/>
            <a:ext cx="4343432" cy="529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338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7778</TotalTime>
  <Words>1010</Words>
  <Application>Microsoft Office PowerPoint</Application>
  <PresentationFormat>画面に合わせる (4:3)</PresentationFormat>
  <Paragraphs>68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5" baseType="lpstr">
      <vt:lpstr>Arial Unicode MS</vt:lpstr>
      <vt:lpstr>ＭＳ Ｐゴシック</vt:lpstr>
      <vt:lpstr>ＭＳ Ｐ明朝</vt:lpstr>
      <vt:lpstr>Arial</vt:lpstr>
      <vt:lpstr>Calibri</vt:lpstr>
      <vt:lpstr>Times New Roman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hata</dc:creator>
  <cp:lastModifiedBy>hata</cp:lastModifiedBy>
  <cp:revision>276</cp:revision>
  <cp:lastPrinted>2022-11-21T01:29:32Z</cp:lastPrinted>
  <dcterms:created xsi:type="dcterms:W3CDTF">2016-07-17T00:30:27Z</dcterms:created>
  <dcterms:modified xsi:type="dcterms:W3CDTF">2022-12-04T02:48:55Z</dcterms:modified>
</cp:coreProperties>
</file>